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3" r:id="rId2"/>
    <p:sldMasterId id="2147483649" r:id="rId3"/>
  </p:sldMasterIdLst>
  <p:notesMasterIdLst>
    <p:notesMasterId r:id="rId94"/>
  </p:notesMasterIdLst>
  <p:sldIdLst>
    <p:sldId id="256" r:id="rId4"/>
    <p:sldId id="285" r:id="rId5"/>
    <p:sldId id="286" r:id="rId6"/>
    <p:sldId id="415" r:id="rId7"/>
    <p:sldId id="287" r:id="rId8"/>
    <p:sldId id="288" r:id="rId9"/>
    <p:sldId id="397" r:id="rId10"/>
    <p:sldId id="412" r:id="rId11"/>
    <p:sldId id="348" r:id="rId12"/>
    <p:sldId id="290" r:id="rId13"/>
    <p:sldId id="291" r:id="rId14"/>
    <p:sldId id="292" r:id="rId15"/>
    <p:sldId id="364" r:id="rId16"/>
    <p:sldId id="365" r:id="rId17"/>
    <p:sldId id="366" r:id="rId18"/>
    <p:sldId id="367" r:id="rId19"/>
    <p:sldId id="349" r:id="rId20"/>
    <p:sldId id="293" r:id="rId21"/>
    <p:sldId id="307" r:id="rId22"/>
    <p:sldId id="327" r:id="rId23"/>
    <p:sldId id="330" r:id="rId24"/>
    <p:sldId id="329" r:id="rId25"/>
    <p:sldId id="331" r:id="rId26"/>
    <p:sldId id="294" r:id="rId27"/>
    <p:sldId id="295" r:id="rId28"/>
    <p:sldId id="332" r:id="rId29"/>
    <p:sldId id="297" r:id="rId30"/>
    <p:sldId id="298" r:id="rId31"/>
    <p:sldId id="334" r:id="rId32"/>
    <p:sldId id="336" r:id="rId33"/>
    <p:sldId id="335" r:id="rId34"/>
    <p:sldId id="345" r:id="rId35"/>
    <p:sldId id="340" r:id="rId36"/>
    <p:sldId id="343" r:id="rId37"/>
    <p:sldId id="341" r:id="rId38"/>
    <p:sldId id="354" r:id="rId39"/>
    <p:sldId id="351" r:id="rId40"/>
    <p:sldId id="352" r:id="rId41"/>
    <p:sldId id="353" r:id="rId42"/>
    <p:sldId id="356" r:id="rId43"/>
    <p:sldId id="350" r:id="rId44"/>
    <p:sldId id="357" r:id="rId45"/>
    <p:sldId id="362" r:id="rId46"/>
    <p:sldId id="363" r:id="rId47"/>
    <p:sldId id="359" r:id="rId48"/>
    <p:sldId id="302" r:id="rId49"/>
    <p:sldId id="360" r:id="rId50"/>
    <p:sldId id="361" r:id="rId51"/>
    <p:sldId id="368" r:id="rId52"/>
    <p:sldId id="372" r:id="rId53"/>
    <p:sldId id="374" r:id="rId54"/>
    <p:sldId id="376" r:id="rId55"/>
    <p:sldId id="375" r:id="rId56"/>
    <p:sldId id="377" r:id="rId57"/>
    <p:sldId id="378" r:id="rId58"/>
    <p:sldId id="379" r:id="rId59"/>
    <p:sldId id="381" r:id="rId60"/>
    <p:sldId id="369" r:id="rId61"/>
    <p:sldId id="373" r:id="rId62"/>
    <p:sldId id="371" r:id="rId63"/>
    <p:sldId id="413" r:id="rId64"/>
    <p:sldId id="414" r:id="rId65"/>
    <p:sldId id="384" r:id="rId66"/>
    <p:sldId id="385" r:id="rId67"/>
    <p:sldId id="386" r:id="rId68"/>
    <p:sldId id="390" r:id="rId69"/>
    <p:sldId id="305" r:id="rId70"/>
    <p:sldId id="389" r:id="rId71"/>
    <p:sldId id="387" r:id="rId72"/>
    <p:sldId id="388" r:id="rId73"/>
    <p:sldId id="382" r:id="rId74"/>
    <p:sldId id="405" r:id="rId75"/>
    <p:sldId id="383" r:id="rId76"/>
    <p:sldId id="404" r:id="rId77"/>
    <p:sldId id="401" r:id="rId78"/>
    <p:sldId id="403" r:id="rId79"/>
    <p:sldId id="396" r:id="rId80"/>
    <p:sldId id="391" r:id="rId81"/>
    <p:sldId id="392" r:id="rId82"/>
    <p:sldId id="393" r:id="rId83"/>
    <p:sldId id="407" r:id="rId84"/>
    <p:sldId id="406" r:id="rId85"/>
    <p:sldId id="410" r:id="rId86"/>
    <p:sldId id="395" r:id="rId87"/>
    <p:sldId id="309" r:id="rId88"/>
    <p:sldId id="320" r:id="rId89"/>
    <p:sldId id="408" r:id="rId90"/>
    <p:sldId id="321" r:id="rId91"/>
    <p:sldId id="322" r:id="rId92"/>
    <p:sldId id="264" r:id="rId93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72D2F"/>
    <a:srgbClr val="F49E9E"/>
    <a:srgbClr val="00B8FF"/>
    <a:srgbClr val="F9CBCB"/>
    <a:srgbClr val="F4C8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88" autoAdjust="0"/>
  </p:normalViewPr>
  <p:slideViewPr>
    <p:cSldViewPr snapToGrid="0">
      <p:cViewPr varScale="1">
        <p:scale>
          <a:sx n="63" d="100"/>
          <a:sy n="63" d="100"/>
        </p:scale>
        <p:origin x="1320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2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6549CC-C96F-41AE-8147-866F8C41123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0A78EC-68A5-4D60-949E-41CE28AA091B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>
          <a:noFill/>
        </a:ln>
      </dgm:spPr>
      <dgm:t>
        <a:bodyPr/>
        <a:lstStyle/>
        <a:p>
          <a:r>
            <a:rPr lang="en-US" dirty="0"/>
            <a:t>Voltage</a:t>
          </a:r>
        </a:p>
        <a:p>
          <a:r>
            <a:rPr lang="en-US" dirty="0"/>
            <a:t>V</a:t>
          </a:r>
        </a:p>
      </dgm:t>
    </dgm:pt>
    <dgm:pt modelId="{9AD4ABD7-F833-4889-A324-A4A8825F7044}" type="parTrans" cxnId="{00FCD57A-041B-4804-85E5-816704A31521}">
      <dgm:prSet/>
      <dgm:spPr/>
      <dgm:t>
        <a:bodyPr/>
        <a:lstStyle/>
        <a:p>
          <a:endParaRPr lang="en-US"/>
        </a:p>
      </dgm:t>
    </dgm:pt>
    <dgm:pt modelId="{688D46C8-E595-4E81-A841-D6AB6EFE9B78}" type="sibTrans" cxnId="{00FCD57A-041B-4804-85E5-816704A31521}">
      <dgm:prSet/>
      <dgm:spPr/>
      <dgm:t>
        <a:bodyPr/>
        <a:lstStyle/>
        <a:p>
          <a:endParaRPr lang="en-US"/>
        </a:p>
      </dgm:t>
    </dgm:pt>
    <dgm:pt modelId="{7A3B381A-BB9F-49DB-8132-24A8F0503DDE}">
      <dgm:prSet phldrT="[Text]" custT="1"/>
      <dgm:spPr>
        <a:solidFill>
          <a:srgbClr val="F9CBCB"/>
        </a:solidFill>
      </dgm:spPr>
      <dgm:t>
        <a:bodyPr/>
        <a:lstStyle/>
        <a:p>
          <a:r>
            <a:rPr lang="en-US" sz="2800" dirty="0"/>
            <a:t>Defined as the amount of potential energy in a circuit.</a:t>
          </a:r>
        </a:p>
      </dgm:t>
    </dgm:pt>
    <dgm:pt modelId="{7C038E33-1A10-43FB-B304-72F1011179CF}" type="parTrans" cxnId="{6AFB4631-7A23-49B6-BD14-AB6B8D60477C}">
      <dgm:prSet/>
      <dgm:spPr/>
      <dgm:t>
        <a:bodyPr/>
        <a:lstStyle/>
        <a:p>
          <a:endParaRPr lang="en-US"/>
        </a:p>
      </dgm:t>
    </dgm:pt>
    <dgm:pt modelId="{ECA6DFA5-CB40-4688-A46C-9C5A810036BF}" type="sibTrans" cxnId="{6AFB4631-7A23-49B6-BD14-AB6B8D60477C}">
      <dgm:prSet/>
      <dgm:spPr/>
      <dgm:t>
        <a:bodyPr/>
        <a:lstStyle/>
        <a:p>
          <a:endParaRPr lang="en-US"/>
        </a:p>
      </dgm:t>
    </dgm:pt>
    <dgm:pt modelId="{AD0DA3FC-F3B0-4640-9D2E-C8F20935D805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>
          <a:noFill/>
        </a:ln>
      </dgm:spPr>
      <dgm:t>
        <a:bodyPr/>
        <a:lstStyle/>
        <a:p>
          <a:r>
            <a:rPr lang="en-US" dirty="0"/>
            <a:t>Current</a:t>
          </a:r>
        </a:p>
        <a:p>
          <a:r>
            <a:rPr lang="en-US"/>
            <a:t>I</a:t>
          </a:r>
          <a:endParaRPr lang="en-US" dirty="0"/>
        </a:p>
      </dgm:t>
    </dgm:pt>
    <dgm:pt modelId="{3DB6CA79-D0BD-47BD-BDA8-9F6251C63DF8}" type="parTrans" cxnId="{9DDDBE9D-8E48-4EB6-82E8-63579E35A77D}">
      <dgm:prSet/>
      <dgm:spPr/>
      <dgm:t>
        <a:bodyPr/>
        <a:lstStyle/>
        <a:p>
          <a:endParaRPr lang="en-US"/>
        </a:p>
      </dgm:t>
    </dgm:pt>
    <dgm:pt modelId="{A0581D2A-4FA7-4D72-8DE6-3DE6FE9A2A97}" type="sibTrans" cxnId="{9DDDBE9D-8E48-4EB6-82E8-63579E35A77D}">
      <dgm:prSet/>
      <dgm:spPr/>
      <dgm:t>
        <a:bodyPr/>
        <a:lstStyle/>
        <a:p>
          <a:endParaRPr lang="en-US"/>
        </a:p>
      </dgm:t>
    </dgm:pt>
    <dgm:pt modelId="{93016A74-0022-42D5-B11F-6357F0A70336}">
      <dgm:prSet phldrT="[Text]" custT="1"/>
      <dgm:spPr>
        <a:solidFill>
          <a:srgbClr val="F9CBCB"/>
        </a:solidFill>
      </dgm:spPr>
      <dgm:t>
        <a:bodyPr/>
        <a:lstStyle/>
        <a:p>
          <a:r>
            <a:rPr lang="en-US" sz="2800" dirty="0"/>
            <a:t>The rate of charge flow in a circuit.</a:t>
          </a:r>
        </a:p>
      </dgm:t>
    </dgm:pt>
    <dgm:pt modelId="{990A1EEF-0A17-46BF-9E1E-2DBB9F58ABF0}" type="parTrans" cxnId="{8A36F10B-D076-49DF-80D8-0354E92D0E75}">
      <dgm:prSet/>
      <dgm:spPr/>
      <dgm:t>
        <a:bodyPr/>
        <a:lstStyle/>
        <a:p>
          <a:endParaRPr lang="en-US"/>
        </a:p>
      </dgm:t>
    </dgm:pt>
    <dgm:pt modelId="{43F85B2C-8A71-44DE-A174-5FF35B052017}" type="sibTrans" cxnId="{8A36F10B-D076-49DF-80D8-0354E92D0E75}">
      <dgm:prSet/>
      <dgm:spPr/>
      <dgm:t>
        <a:bodyPr/>
        <a:lstStyle/>
        <a:p>
          <a:endParaRPr lang="en-US"/>
        </a:p>
      </dgm:t>
    </dgm:pt>
    <dgm:pt modelId="{0023678C-AB28-47E2-96B8-E837C8A3BEB9}">
      <dgm:prSet phldrT="[Text]" custT="1"/>
      <dgm:spPr>
        <a:solidFill>
          <a:srgbClr val="F9CBCB"/>
        </a:solidFill>
      </dgm:spPr>
      <dgm:t>
        <a:bodyPr/>
        <a:lstStyle/>
        <a:p>
          <a:r>
            <a:rPr lang="en-US" sz="2000" u="sng" dirty="0"/>
            <a:t>Units</a:t>
          </a:r>
          <a:r>
            <a:rPr lang="en-US" sz="2000" dirty="0"/>
            <a:t>: Amperes (A)</a:t>
          </a:r>
        </a:p>
      </dgm:t>
    </dgm:pt>
    <dgm:pt modelId="{B8B5FECF-AE7C-47D1-8A3F-CF5E379B65C2}" type="parTrans" cxnId="{D9035AC1-F055-46F8-9ADF-34E80886C9E7}">
      <dgm:prSet/>
      <dgm:spPr/>
      <dgm:t>
        <a:bodyPr/>
        <a:lstStyle/>
        <a:p>
          <a:endParaRPr lang="en-US"/>
        </a:p>
      </dgm:t>
    </dgm:pt>
    <dgm:pt modelId="{AF60EA81-DA4D-4E33-B51B-FE919DF27B61}" type="sibTrans" cxnId="{D9035AC1-F055-46F8-9ADF-34E80886C9E7}">
      <dgm:prSet/>
      <dgm:spPr/>
      <dgm:t>
        <a:bodyPr/>
        <a:lstStyle/>
        <a:p>
          <a:endParaRPr lang="en-US"/>
        </a:p>
      </dgm:t>
    </dgm:pt>
    <dgm:pt modelId="{62340E1E-E03F-470C-8087-574A17257A16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>
          <a:noFill/>
        </a:ln>
      </dgm:spPr>
      <dgm:t>
        <a:bodyPr/>
        <a:lstStyle/>
        <a:p>
          <a:r>
            <a:rPr lang="en-US" dirty="0"/>
            <a:t>Resistance</a:t>
          </a:r>
        </a:p>
        <a:p>
          <a:r>
            <a:rPr lang="en-US" dirty="0"/>
            <a:t>R</a:t>
          </a:r>
        </a:p>
      </dgm:t>
    </dgm:pt>
    <dgm:pt modelId="{2CBA428E-B69A-4634-945D-73110B7D5116}" type="parTrans" cxnId="{C063CA6D-336B-4921-8949-F8AD4DC7AEC6}">
      <dgm:prSet/>
      <dgm:spPr/>
      <dgm:t>
        <a:bodyPr/>
        <a:lstStyle/>
        <a:p>
          <a:endParaRPr lang="en-US"/>
        </a:p>
      </dgm:t>
    </dgm:pt>
    <dgm:pt modelId="{55EF48B0-5C51-408F-8493-1A318290E7AB}" type="sibTrans" cxnId="{C063CA6D-336B-4921-8949-F8AD4DC7AEC6}">
      <dgm:prSet/>
      <dgm:spPr/>
      <dgm:t>
        <a:bodyPr/>
        <a:lstStyle/>
        <a:p>
          <a:endParaRPr lang="en-US"/>
        </a:p>
      </dgm:t>
    </dgm:pt>
    <dgm:pt modelId="{64037FAE-E311-407A-8616-521A030B5073}">
      <dgm:prSet phldrT="[Text]" custT="1"/>
      <dgm:spPr>
        <a:blipFill rotWithShape="1">
          <a:blip xmlns:r="http://schemas.openxmlformats.org/officeDocument/2006/relationships" r:embed="rId1"/>
          <a:stretch>
            <a:fillRect l="-159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28809A-A8C7-4CC3-A792-113C82234BB3}" type="parTrans" cxnId="{B83AF700-2ACB-49CB-AF9A-61FAB0451F1B}">
      <dgm:prSet/>
      <dgm:spPr/>
      <dgm:t>
        <a:bodyPr/>
        <a:lstStyle/>
        <a:p>
          <a:endParaRPr lang="en-US"/>
        </a:p>
      </dgm:t>
    </dgm:pt>
    <dgm:pt modelId="{6405291E-33B7-42A8-87D4-DE85FC982C0E}" type="sibTrans" cxnId="{B83AF700-2ACB-49CB-AF9A-61FAB0451F1B}">
      <dgm:prSet/>
      <dgm:spPr/>
      <dgm:t>
        <a:bodyPr/>
        <a:lstStyle/>
        <a:p>
          <a:endParaRPr lang="en-US"/>
        </a:p>
      </dgm:t>
    </dgm:pt>
    <dgm:pt modelId="{F949DBA2-DAAD-4C48-B022-DE003D28A5BD}">
      <dgm:prSet phldrT="[Text]" custT="1"/>
      <dgm:spPr>
        <a:solidFill>
          <a:srgbClr val="F9CBCB"/>
        </a:solid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F192F29-158F-4381-96C9-E79033A8F5AE}" type="parTrans" cxnId="{87116D54-EB1B-43CF-99C8-881BB09E62C2}">
      <dgm:prSet/>
      <dgm:spPr/>
      <dgm:t>
        <a:bodyPr/>
        <a:lstStyle/>
        <a:p>
          <a:endParaRPr lang="en-US"/>
        </a:p>
      </dgm:t>
    </dgm:pt>
    <dgm:pt modelId="{C2B5F34B-54AB-446F-98C7-48CE58C32F47}" type="sibTrans" cxnId="{87116D54-EB1B-43CF-99C8-881BB09E62C2}">
      <dgm:prSet/>
      <dgm:spPr/>
      <dgm:t>
        <a:bodyPr/>
        <a:lstStyle/>
        <a:p>
          <a:endParaRPr lang="en-US"/>
        </a:p>
      </dgm:t>
    </dgm:pt>
    <dgm:pt modelId="{04D22070-EBF8-439E-9988-4E16453B783F}">
      <dgm:prSet phldrT="[Text]" custT="1"/>
      <dgm:spPr>
        <a:solidFill>
          <a:srgbClr val="F9CBCB"/>
        </a:solidFill>
      </dgm:spPr>
      <dgm:t>
        <a:bodyPr/>
        <a:lstStyle/>
        <a:p>
          <a:r>
            <a:rPr lang="en-US" sz="2000" i="0" u="sng" dirty="0"/>
            <a:t>Units</a:t>
          </a:r>
          <a:r>
            <a:rPr lang="en-US" sz="2000" dirty="0"/>
            <a:t>: Volts (V)</a:t>
          </a:r>
        </a:p>
      </dgm:t>
    </dgm:pt>
    <dgm:pt modelId="{F2BCD9A0-C96E-409D-A5B5-62DA03D35362}" type="parTrans" cxnId="{434CFF2C-E909-4F9D-9C6C-7692563364C6}">
      <dgm:prSet/>
      <dgm:spPr/>
      <dgm:t>
        <a:bodyPr/>
        <a:lstStyle/>
        <a:p>
          <a:endParaRPr lang="en-US"/>
        </a:p>
      </dgm:t>
    </dgm:pt>
    <dgm:pt modelId="{2CAF0C30-8B76-448D-A0D7-649F7CF21253}" type="sibTrans" cxnId="{434CFF2C-E909-4F9D-9C6C-7692563364C6}">
      <dgm:prSet/>
      <dgm:spPr/>
      <dgm:t>
        <a:bodyPr/>
        <a:lstStyle/>
        <a:p>
          <a:endParaRPr lang="en-US"/>
        </a:p>
      </dgm:t>
    </dgm:pt>
    <dgm:pt modelId="{B53684FF-9CCA-41C5-9CC7-A87AAA7BC339}" type="pres">
      <dgm:prSet presAssocID="{0C6549CC-C96F-41AE-8147-866F8C41123D}" presName="Name0" presStyleCnt="0">
        <dgm:presLayoutVars>
          <dgm:dir/>
          <dgm:animLvl val="lvl"/>
          <dgm:resizeHandles val="exact"/>
        </dgm:presLayoutVars>
      </dgm:prSet>
      <dgm:spPr/>
    </dgm:pt>
    <dgm:pt modelId="{2F0D36EA-C9A8-4606-B1D6-1A44D3175A9F}" type="pres">
      <dgm:prSet presAssocID="{500A78EC-68A5-4D60-949E-41CE28AA091B}" presName="composite" presStyleCnt="0"/>
      <dgm:spPr/>
    </dgm:pt>
    <dgm:pt modelId="{A56E2A91-FA46-4E4F-AED9-A756D3F633A2}" type="pres">
      <dgm:prSet presAssocID="{500A78EC-68A5-4D60-949E-41CE28AA091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950A4EB-D46C-4DA6-AC3F-7A494ED5B365}" type="pres">
      <dgm:prSet presAssocID="{500A78EC-68A5-4D60-949E-41CE28AA091B}" presName="desTx" presStyleLbl="alignAccFollowNode1" presStyleIdx="0" presStyleCnt="3" custLinFactNeighborX="-12976" custLinFactNeighborY="-76">
        <dgm:presLayoutVars>
          <dgm:bulletEnabled val="1"/>
        </dgm:presLayoutVars>
      </dgm:prSet>
      <dgm:spPr/>
    </dgm:pt>
    <dgm:pt modelId="{0D5DC48B-89DE-4022-99BE-8015463407CF}" type="pres">
      <dgm:prSet presAssocID="{688D46C8-E595-4E81-A841-D6AB6EFE9B78}" presName="space" presStyleCnt="0"/>
      <dgm:spPr/>
    </dgm:pt>
    <dgm:pt modelId="{15C2848F-B77A-471E-916C-A85C911FAB6E}" type="pres">
      <dgm:prSet presAssocID="{AD0DA3FC-F3B0-4640-9D2E-C8F20935D805}" presName="composite" presStyleCnt="0"/>
      <dgm:spPr/>
    </dgm:pt>
    <dgm:pt modelId="{57046A06-D580-4ABC-B2DF-932E4CE8396B}" type="pres">
      <dgm:prSet presAssocID="{AD0DA3FC-F3B0-4640-9D2E-C8F20935D80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4D321E1-CE67-40E6-8335-47A968155B16}" type="pres">
      <dgm:prSet presAssocID="{AD0DA3FC-F3B0-4640-9D2E-C8F20935D805}" presName="desTx" presStyleLbl="alignAccFollowNode1" presStyleIdx="1" presStyleCnt="3">
        <dgm:presLayoutVars>
          <dgm:bulletEnabled val="1"/>
        </dgm:presLayoutVars>
      </dgm:prSet>
      <dgm:spPr/>
    </dgm:pt>
    <dgm:pt modelId="{88C7FA43-E7D7-484B-82A0-5518DF646CCB}" type="pres">
      <dgm:prSet presAssocID="{A0581D2A-4FA7-4D72-8DE6-3DE6FE9A2A97}" presName="space" presStyleCnt="0"/>
      <dgm:spPr/>
    </dgm:pt>
    <dgm:pt modelId="{8B974E86-5AE0-4893-A35D-18D32595B32A}" type="pres">
      <dgm:prSet presAssocID="{62340E1E-E03F-470C-8087-574A17257A16}" presName="composite" presStyleCnt="0"/>
      <dgm:spPr/>
    </dgm:pt>
    <dgm:pt modelId="{E6696E2D-DC83-4D82-9BF4-D67F0C1DCEAF}" type="pres">
      <dgm:prSet presAssocID="{62340E1E-E03F-470C-8087-574A17257A1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ABD167A-5449-48CC-B859-F7724579415E}" type="pres">
      <dgm:prSet presAssocID="{62340E1E-E03F-470C-8087-574A17257A1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83AF700-2ACB-49CB-AF9A-61FAB0451F1B}" srcId="{62340E1E-E03F-470C-8087-574A17257A16}" destId="{64037FAE-E311-407A-8616-521A030B5073}" srcOrd="0" destOrd="0" parTransId="{3A28809A-A8C7-4CC3-A792-113C82234BB3}" sibTransId="{6405291E-33B7-42A8-87D4-DE85FC982C0E}"/>
    <dgm:cxn modelId="{8A36F10B-D076-49DF-80D8-0354E92D0E75}" srcId="{AD0DA3FC-F3B0-4640-9D2E-C8F20935D805}" destId="{93016A74-0022-42D5-B11F-6357F0A70336}" srcOrd="0" destOrd="0" parTransId="{990A1EEF-0A17-46BF-9E1E-2DBB9F58ABF0}" sibTransId="{43F85B2C-8A71-44DE-A174-5FF35B052017}"/>
    <dgm:cxn modelId="{434CFF2C-E909-4F9D-9C6C-7692563364C6}" srcId="{500A78EC-68A5-4D60-949E-41CE28AA091B}" destId="{04D22070-EBF8-439E-9988-4E16453B783F}" srcOrd="1" destOrd="0" parTransId="{F2BCD9A0-C96E-409D-A5B5-62DA03D35362}" sibTransId="{2CAF0C30-8B76-448D-A0D7-649F7CF21253}"/>
    <dgm:cxn modelId="{6AFB4631-7A23-49B6-BD14-AB6B8D60477C}" srcId="{500A78EC-68A5-4D60-949E-41CE28AA091B}" destId="{7A3B381A-BB9F-49DB-8132-24A8F0503DDE}" srcOrd="0" destOrd="0" parTransId="{7C038E33-1A10-43FB-B304-72F1011179CF}" sibTransId="{ECA6DFA5-CB40-4688-A46C-9C5A810036BF}"/>
    <dgm:cxn modelId="{BF4C6E42-43A8-4F75-B98C-9C0FDE806E58}" type="presOf" srcId="{04D22070-EBF8-439E-9988-4E16453B783F}" destId="{C950A4EB-D46C-4DA6-AC3F-7A494ED5B365}" srcOrd="0" destOrd="1" presId="urn:microsoft.com/office/officeart/2005/8/layout/hList1"/>
    <dgm:cxn modelId="{B4A9F942-A11F-4668-A72D-7E119495222F}" type="presOf" srcId="{F949DBA2-DAAD-4C48-B022-DE003D28A5BD}" destId="{AABD167A-5449-48CC-B859-F7724579415E}" srcOrd="0" destOrd="1" presId="urn:microsoft.com/office/officeart/2005/8/layout/hList1"/>
    <dgm:cxn modelId="{F5A93765-C913-4F9B-84AA-1054DEA9DE1E}" type="presOf" srcId="{AD0DA3FC-F3B0-4640-9D2E-C8F20935D805}" destId="{57046A06-D580-4ABC-B2DF-932E4CE8396B}" srcOrd="0" destOrd="0" presId="urn:microsoft.com/office/officeart/2005/8/layout/hList1"/>
    <dgm:cxn modelId="{C063CA6D-336B-4921-8949-F8AD4DC7AEC6}" srcId="{0C6549CC-C96F-41AE-8147-866F8C41123D}" destId="{62340E1E-E03F-470C-8087-574A17257A16}" srcOrd="2" destOrd="0" parTransId="{2CBA428E-B69A-4634-945D-73110B7D5116}" sibTransId="{55EF48B0-5C51-408F-8493-1A318290E7AB}"/>
    <dgm:cxn modelId="{87116D54-EB1B-43CF-99C8-881BB09E62C2}" srcId="{62340E1E-E03F-470C-8087-574A17257A16}" destId="{F949DBA2-DAAD-4C48-B022-DE003D28A5BD}" srcOrd="1" destOrd="0" parTransId="{1F192F29-158F-4381-96C9-E79033A8F5AE}" sibTransId="{C2B5F34B-54AB-446F-98C7-48CE58C32F47}"/>
    <dgm:cxn modelId="{00FCD57A-041B-4804-85E5-816704A31521}" srcId="{0C6549CC-C96F-41AE-8147-866F8C41123D}" destId="{500A78EC-68A5-4D60-949E-41CE28AA091B}" srcOrd="0" destOrd="0" parTransId="{9AD4ABD7-F833-4889-A324-A4A8825F7044}" sibTransId="{688D46C8-E595-4E81-A841-D6AB6EFE9B78}"/>
    <dgm:cxn modelId="{38C3E487-D9F6-49DF-84A7-EC8ECCF1AACE}" type="presOf" srcId="{62340E1E-E03F-470C-8087-574A17257A16}" destId="{E6696E2D-DC83-4D82-9BF4-D67F0C1DCEAF}" srcOrd="0" destOrd="0" presId="urn:microsoft.com/office/officeart/2005/8/layout/hList1"/>
    <dgm:cxn modelId="{E2376990-025F-4520-AF2B-7876E820A5D7}" type="presOf" srcId="{0023678C-AB28-47E2-96B8-E837C8A3BEB9}" destId="{84D321E1-CE67-40E6-8335-47A968155B16}" srcOrd="0" destOrd="1" presId="urn:microsoft.com/office/officeart/2005/8/layout/hList1"/>
    <dgm:cxn modelId="{4877BF91-D634-4C1A-BBFA-0803D521DC79}" type="presOf" srcId="{93016A74-0022-42D5-B11F-6357F0A70336}" destId="{84D321E1-CE67-40E6-8335-47A968155B16}" srcOrd="0" destOrd="0" presId="urn:microsoft.com/office/officeart/2005/8/layout/hList1"/>
    <dgm:cxn modelId="{B0933794-CAA4-49AB-B88E-3EC3567BF09F}" type="presOf" srcId="{500A78EC-68A5-4D60-949E-41CE28AA091B}" destId="{A56E2A91-FA46-4E4F-AED9-A756D3F633A2}" srcOrd="0" destOrd="0" presId="urn:microsoft.com/office/officeart/2005/8/layout/hList1"/>
    <dgm:cxn modelId="{9DDDBE9D-8E48-4EB6-82E8-63579E35A77D}" srcId="{0C6549CC-C96F-41AE-8147-866F8C41123D}" destId="{AD0DA3FC-F3B0-4640-9D2E-C8F20935D805}" srcOrd="1" destOrd="0" parTransId="{3DB6CA79-D0BD-47BD-BDA8-9F6251C63DF8}" sibTransId="{A0581D2A-4FA7-4D72-8DE6-3DE6FE9A2A97}"/>
    <dgm:cxn modelId="{87B04DAF-5EE0-49BC-AEFD-A911C4DEFACD}" type="presOf" srcId="{64037FAE-E311-407A-8616-521A030B5073}" destId="{AABD167A-5449-48CC-B859-F7724579415E}" srcOrd="0" destOrd="0" presId="urn:microsoft.com/office/officeart/2005/8/layout/hList1"/>
    <dgm:cxn modelId="{D9035AC1-F055-46F8-9ADF-34E80886C9E7}" srcId="{AD0DA3FC-F3B0-4640-9D2E-C8F20935D805}" destId="{0023678C-AB28-47E2-96B8-E837C8A3BEB9}" srcOrd="1" destOrd="0" parTransId="{B8B5FECF-AE7C-47D1-8A3F-CF5E379B65C2}" sibTransId="{AF60EA81-DA4D-4E33-B51B-FE919DF27B61}"/>
    <dgm:cxn modelId="{27EB17CC-14EF-4939-A203-F46186850C7C}" type="presOf" srcId="{0C6549CC-C96F-41AE-8147-866F8C41123D}" destId="{B53684FF-9CCA-41C5-9CC7-A87AAA7BC339}" srcOrd="0" destOrd="0" presId="urn:microsoft.com/office/officeart/2005/8/layout/hList1"/>
    <dgm:cxn modelId="{AECABBF1-820C-4998-B2F3-7F942FC8013C}" type="presOf" srcId="{7A3B381A-BB9F-49DB-8132-24A8F0503DDE}" destId="{C950A4EB-D46C-4DA6-AC3F-7A494ED5B365}" srcOrd="0" destOrd="0" presId="urn:microsoft.com/office/officeart/2005/8/layout/hList1"/>
    <dgm:cxn modelId="{ECC8B780-C41A-4394-8481-26FCAF965A05}" type="presParOf" srcId="{B53684FF-9CCA-41C5-9CC7-A87AAA7BC339}" destId="{2F0D36EA-C9A8-4606-B1D6-1A44D3175A9F}" srcOrd="0" destOrd="0" presId="urn:microsoft.com/office/officeart/2005/8/layout/hList1"/>
    <dgm:cxn modelId="{6A084D2A-7C77-4B31-90C1-7F02D1055405}" type="presParOf" srcId="{2F0D36EA-C9A8-4606-B1D6-1A44D3175A9F}" destId="{A56E2A91-FA46-4E4F-AED9-A756D3F633A2}" srcOrd="0" destOrd="0" presId="urn:microsoft.com/office/officeart/2005/8/layout/hList1"/>
    <dgm:cxn modelId="{956D2CB2-6FA4-474B-B29E-F11DF8A7DCCC}" type="presParOf" srcId="{2F0D36EA-C9A8-4606-B1D6-1A44D3175A9F}" destId="{C950A4EB-D46C-4DA6-AC3F-7A494ED5B365}" srcOrd="1" destOrd="0" presId="urn:microsoft.com/office/officeart/2005/8/layout/hList1"/>
    <dgm:cxn modelId="{CEC718EC-A9A8-4349-97D2-109972F0EB06}" type="presParOf" srcId="{B53684FF-9CCA-41C5-9CC7-A87AAA7BC339}" destId="{0D5DC48B-89DE-4022-99BE-8015463407CF}" srcOrd="1" destOrd="0" presId="urn:microsoft.com/office/officeart/2005/8/layout/hList1"/>
    <dgm:cxn modelId="{D2C5B587-87DF-449A-AB6C-AAAA06B03AC8}" type="presParOf" srcId="{B53684FF-9CCA-41C5-9CC7-A87AAA7BC339}" destId="{15C2848F-B77A-471E-916C-A85C911FAB6E}" srcOrd="2" destOrd="0" presId="urn:microsoft.com/office/officeart/2005/8/layout/hList1"/>
    <dgm:cxn modelId="{2CEDCF04-0492-4FFD-BC3B-1AD327A3633E}" type="presParOf" srcId="{15C2848F-B77A-471E-916C-A85C911FAB6E}" destId="{57046A06-D580-4ABC-B2DF-932E4CE8396B}" srcOrd="0" destOrd="0" presId="urn:microsoft.com/office/officeart/2005/8/layout/hList1"/>
    <dgm:cxn modelId="{A1DC21B7-C8FB-447B-9A37-0F52B4E19266}" type="presParOf" srcId="{15C2848F-B77A-471E-916C-A85C911FAB6E}" destId="{84D321E1-CE67-40E6-8335-47A968155B16}" srcOrd="1" destOrd="0" presId="urn:microsoft.com/office/officeart/2005/8/layout/hList1"/>
    <dgm:cxn modelId="{1C72CF04-28DC-493C-BC8B-64A46257D089}" type="presParOf" srcId="{B53684FF-9CCA-41C5-9CC7-A87AAA7BC339}" destId="{88C7FA43-E7D7-484B-82A0-5518DF646CCB}" srcOrd="3" destOrd="0" presId="urn:microsoft.com/office/officeart/2005/8/layout/hList1"/>
    <dgm:cxn modelId="{3FBDCE9B-E101-465A-A608-6E71BA024AC0}" type="presParOf" srcId="{B53684FF-9CCA-41C5-9CC7-A87AAA7BC339}" destId="{8B974E86-5AE0-4893-A35D-18D32595B32A}" srcOrd="4" destOrd="0" presId="urn:microsoft.com/office/officeart/2005/8/layout/hList1"/>
    <dgm:cxn modelId="{80EA4F91-4E7F-4096-BD21-FC1FDF594241}" type="presParOf" srcId="{8B974E86-5AE0-4893-A35D-18D32595B32A}" destId="{E6696E2D-DC83-4D82-9BF4-D67F0C1DCEAF}" srcOrd="0" destOrd="0" presId="urn:microsoft.com/office/officeart/2005/8/layout/hList1"/>
    <dgm:cxn modelId="{2E8F596E-ACB9-4431-A43D-BD8A3F00B1AE}" type="presParOf" srcId="{8B974E86-5AE0-4893-A35D-18D32595B32A}" destId="{AABD167A-5449-48CC-B859-F772457941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03E0D3-BA5B-4D2A-85E7-845420D43071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80CB15F3-C0F3-4844-A117-76BC4D523BBA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digitalWrite</a:t>
          </a:r>
          <a:r>
            <a:rPr lang="en-US" dirty="0"/>
            <a:t>()</a:t>
          </a:r>
        </a:p>
      </dgm:t>
    </dgm:pt>
    <dgm:pt modelId="{1E2A9D57-DE67-4B8F-89F2-E095A49B654D}" type="parTrans" cxnId="{52099BF7-FC6F-41B2-A1C9-7781D5266225}">
      <dgm:prSet/>
      <dgm:spPr/>
      <dgm:t>
        <a:bodyPr/>
        <a:lstStyle/>
        <a:p>
          <a:endParaRPr lang="en-US"/>
        </a:p>
      </dgm:t>
    </dgm:pt>
    <dgm:pt modelId="{40A5D76D-CD6C-4CC9-8536-9C203E214E2B}" type="sibTrans" cxnId="{52099BF7-FC6F-41B2-A1C9-7781D5266225}">
      <dgm:prSet/>
      <dgm:spPr/>
      <dgm:t>
        <a:bodyPr/>
        <a:lstStyle/>
        <a:p>
          <a:endParaRPr lang="en-US"/>
        </a:p>
      </dgm:t>
    </dgm:pt>
    <dgm:pt modelId="{1ED90507-0191-4AF9-8C29-F2AFF94DD596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analogWrite</a:t>
          </a:r>
          <a:r>
            <a:rPr lang="en-US" dirty="0"/>
            <a:t>()</a:t>
          </a:r>
        </a:p>
      </dgm:t>
    </dgm:pt>
    <dgm:pt modelId="{8005C636-ABBA-44BE-B671-B93E5CA94C01}" type="parTrans" cxnId="{EB018957-DF9C-432C-97D5-B693C45257E9}">
      <dgm:prSet/>
      <dgm:spPr/>
      <dgm:t>
        <a:bodyPr/>
        <a:lstStyle/>
        <a:p>
          <a:endParaRPr lang="en-US"/>
        </a:p>
      </dgm:t>
    </dgm:pt>
    <dgm:pt modelId="{937392D9-0825-400F-A264-5FFB2A9E066C}" type="sibTrans" cxnId="{EB018957-DF9C-432C-97D5-B693C45257E9}">
      <dgm:prSet/>
      <dgm:spPr/>
      <dgm:t>
        <a:bodyPr/>
        <a:lstStyle/>
        <a:p>
          <a:endParaRPr lang="en-US"/>
        </a:p>
      </dgm:t>
    </dgm:pt>
    <dgm:pt modelId="{6C4A0894-1759-46DF-8422-60A673C00517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digitalRead</a:t>
          </a:r>
          <a:r>
            <a:rPr lang="en-US" dirty="0"/>
            <a:t>()</a:t>
          </a:r>
        </a:p>
      </dgm:t>
    </dgm:pt>
    <dgm:pt modelId="{6E0556F9-FB3B-42B4-9038-0C386EB924CA}" type="parTrans" cxnId="{B926123C-1B3E-4B35-80BD-6504A88E8A19}">
      <dgm:prSet/>
      <dgm:spPr/>
      <dgm:t>
        <a:bodyPr/>
        <a:lstStyle/>
        <a:p>
          <a:endParaRPr lang="en-US"/>
        </a:p>
      </dgm:t>
    </dgm:pt>
    <dgm:pt modelId="{5B7E479A-DF66-4F5D-9A30-975C5B11B67E}" type="sibTrans" cxnId="{B926123C-1B3E-4B35-80BD-6504A88E8A19}">
      <dgm:prSet/>
      <dgm:spPr/>
      <dgm:t>
        <a:bodyPr/>
        <a:lstStyle/>
        <a:p>
          <a:endParaRPr lang="en-US"/>
        </a:p>
      </dgm:t>
    </dgm:pt>
    <dgm:pt modelId="{F4C798C8-463E-425C-A587-EF6712209509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/>
            <a:t>if() statements / Boolean</a:t>
          </a:r>
        </a:p>
      </dgm:t>
    </dgm:pt>
    <dgm:pt modelId="{809600E0-F27D-4163-9E98-20342D32976F}" type="parTrans" cxnId="{150A4784-BD42-4BC4-BE54-B9422D5F51F3}">
      <dgm:prSet/>
      <dgm:spPr/>
      <dgm:t>
        <a:bodyPr/>
        <a:lstStyle/>
        <a:p>
          <a:endParaRPr lang="en-US"/>
        </a:p>
      </dgm:t>
    </dgm:pt>
    <dgm:pt modelId="{2E42A86F-748C-400B-B112-93A886867C94}" type="sibTrans" cxnId="{150A4784-BD42-4BC4-BE54-B9422D5F51F3}">
      <dgm:prSet/>
      <dgm:spPr/>
      <dgm:t>
        <a:bodyPr/>
        <a:lstStyle/>
        <a:p>
          <a:endParaRPr lang="en-US"/>
        </a:p>
      </dgm:t>
    </dgm:pt>
    <dgm:pt modelId="{8CC119E0-82D3-46F1-B815-C4F28AFF6DAA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analogRead</a:t>
          </a:r>
          <a:r>
            <a:rPr lang="en-US" dirty="0"/>
            <a:t>()</a:t>
          </a:r>
        </a:p>
      </dgm:t>
    </dgm:pt>
    <dgm:pt modelId="{87E6DDDC-592E-4AF2-B5F6-CC5DD7B2311D}" type="parTrans" cxnId="{AE50FCED-B9DA-4212-ACC5-6651E2FE0448}">
      <dgm:prSet/>
      <dgm:spPr/>
      <dgm:t>
        <a:bodyPr/>
        <a:lstStyle/>
        <a:p>
          <a:endParaRPr lang="en-US"/>
        </a:p>
      </dgm:t>
    </dgm:pt>
    <dgm:pt modelId="{8FF603E8-CB79-4BCE-AEB4-FC6E9C340D82}" type="sibTrans" cxnId="{AE50FCED-B9DA-4212-ACC5-6651E2FE0448}">
      <dgm:prSet/>
      <dgm:spPr/>
      <dgm:t>
        <a:bodyPr/>
        <a:lstStyle/>
        <a:p>
          <a:endParaRPr lang="en-US"/>
        </a:p>
      </dgm:t>
    </dgm:pt>
    <dgm:pt modelId="{23D752AD-6A89-4C9D-B760-25E48D0C6428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/>
            <a:t>Serial communication</a:t>
          </a:r>
        </a:p>
      </dgm:t>
    </dgm:pt>
    <dgm:pt modelId="{620C2AEA-C924-4C94-9ECE-E2C87CCCB4F4}" type="parTrans" cxnId="{9E1F8859-A2BC-4CFE-9669-402E8F8B0F59}">
      <dgm:prSet/>
      <dgm:spPr/>
      <dgm:t>
        <a:bodyPr/>
        <a:lstStyle/>
        <a:p>
          <a:endParaRPr lang="en-US"/>
        </a:p>
      </dgm:t>
    </dgm:pt>
    <dgm:pt modelId="{AB8AFBB1-9A42-448A-AA99-D63EFB16C7B8}" type="sibTrans" cxnId="{9E1F8859-A2BC-4CFE-9669-402E8F8B0F59}">
      <dgm:prSet/>
      <dgm:spPr/>
      <dgm:t>
        <a:bodyPr/>
        <a:lstStyle/>
        <a:p>
          <a:endParaRPr lang="en-US"/>
        </a:p>
      </dgm:t>
    </dgm:pt>
    <dgm:pt modelId="{ADA649B9-24E9-4E79-97D6-D675E6F75EBC}" type="pres">
      <dgm:prSet presAssocID="{6303E0D3-BA5B-4D2A-85E7-845420D43071}" presName="linearFlow" presStyleCnt="0">
        <dgm:presLayoutVars>
          <dgm:dir/>
          <dgm:resizeHandles val="exact"/>
        </dgm:presLayoutVars>
      </dgm:prSet>
      <dgm:spPr/>
    </dgm:pt>
    <dgm:pt modelId="{424D1419-8706-4C38-8172-EA4E0BADF0E8}" type="pres">
      <dgm:prSet presAssocID="{80CB15F3-C0F3-4844-A117-76BC4D523BBA}" presName="composite" presStyleCnt="0"/>
      <dgm:spPr/>
    </dgm:pt>
    <dgm:pt modelId="{DE615931-E18A-4B46-9997-62E2D6484113}" type="pres">
      <dgm:prSet presAssocID="{80CB15F3-C0F3-4844-A117-76BC4D523BBA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86BED2F-0D90-4668-9177-A98D89BC1665}" type="pres">
      <dgm:prSet presAssocID="{80CB15F3-C0F3-4844-A117-76BC4D523BBA}" presName="txShp" presStyleLbl="node1" presStyleIdx="0" presStyleCnt="6">
        <dgm:presLayoutVars>
          <dgm:bulletEnabled val="1"/>
        </dgm:presLayoutVars>
      </dgm:prSet>
      <dgm:spPr/>
    </dgm:pt>
    <dgm:pt modelId="{7BAEEE49-FF63-4DE1-BEAC-C958B12ACD2A}" type="pres">
      <dgm:prSet presAssocID="{40A5D76D-CD6C-4CC9-8536-9C203E214E2B}" presName="spacing" presStyleCnt="0"/>
      <dgm:spPr/>
    </dgm:pt>
    <dgm:pt modelId="{28194AA5-B75C-4D33-97D0-AA50BA2FC932}" type="pres">
      <dgm:prSet presAssocID="{1ED90507-0191-4AF9-8C29-F2AFF94DD596}" presName="composite" presStyleCnt="0"/>
      <dgm:spPr/>
    </dgm:pt>
    <dgm:pt modelId="{4CFA63DD-9ECD-475A-9BD5-69B0DA30921A}" type="pres">
      <dgm:prSet presAssocID="{1ED90507-0191-4AF9-8C29-F2AFF94DD596}" presName="imgShp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EFAEA27-0B2A-4897-BAAB-FEB424D54882}" type="pres">
      <dgm:prSet presAssocID="{1ED90507-0191-4AF9-8C29-F2AFF94DD596}" presName="txShp" presStyleLbl="node1" presStyleIdx="1" presStyleCnt="6">
        <dgm:presLayoutVars>
          <dgm:bulletEnabled val="1"/>
        </dgm:presLayoutVars>
      </dgm:prSet>
      <dgm:spPr/>
    </dgm:pt>
    <dgm:pt modelId="{103FBEA2-FEDF-4434-8393-71B8841FC204}" type="pres">
      <dgm:prSet presAssocID="{937392D9-0825-400F-A264-5FFB2A9E066C}" presName="spacing" presStyleCnt="0"/>
      <dgm:spPr/>
    </dgm:pt>
    <dgm:pt modelId="{5060793E-C9EE-4830-8660-5A26BE706A0B}" type="pres">
      <dgm:prSet presAssocID="{6C4A0894-1759-46DF-8422-60A673C00517}" presName="composite" presStyleCnt="0"/>
      <dgm:spPr/>
    </dgm:pt>
    <dgm:pt modelId="{B9D5BF04-6BB3-4AEB-B353-DA8887736671}" type="pres">
      <dgm:prSet presAssocID="{6C4A0894-1759-46DF-8422-60A673C00517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70D1899-6786-4C48-93E8-5AEF57F7BB45}" type="pres">
      <dgm:prSet presAssocID="{6C4A0894-1759-46DF-8422-60A673C00517}" presName="txShp" presStyleLbl="node1" presStyleIdx="2" presStyleCnt="6">
        <dgm:presLayoutVars>
          <dgm:bulletEnabled val="1"/>
        </dgm:presLayoutVars>
      </dgm:prSet>
      <dgm:spPr/>
    </dgm:pt>
    <dgm:pt modelId="{148E8675-2B86-4339-8075-7FE0A09C85B3}" type="pres">
      <dgm:prSet presAssocID="{5B7E479A-DF66-4F5D-9A30-975C5B11B67E}" presName="spacing" presStyleCnt="0"/>
      <dgm:spPr/>
    </dgm:pt>
    <dgm:pt modelId="{92789078-C24F-4724-BEB9-56EA3CEC160B}" type="pres">
      <dgm:prSet presAssocID="{F4C798C8-463E-425C-A587-EF6712209509}" presName="composite" presStyleCnt="0"/>
      <dgm:spPr/>
    </dgm:pt>
    <dgm:pt modelId="{BD64F537-5989-478F-87FA-B04A6079D04F}" type="pres">
      <dgm:prSet presAssocID="{F4C798C8-463E-425C-A587-EF6712209509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6E91C8E-C041-4414-8DEB-CC2DC7D290F1}" type="pres">
      <dgm:prSet presAssocID="{F4C798C8-463E-425C-A587-EF6712209509}" presName="txShp" presStyleLbl="node1" presStyleIdx="3" presStyleCnt="6">
        <dgm:presLayoutVars>
          <dgm:bulletEnabled val="1"/>
        </dgm:presLayoutVars>
      </dgm:prSet>
      <dgm:spPr/>
    </dgm:pt>
    <dgm:pt modelId="{2F7D2C97-FE6A-4786-AEE4-FEB02CD67B56}" type="pres">
      <dgm:prSet presAssocID="{2E42A86F-748C-400B-B112-93A886867C94}" presName="spacing" presStyleCnt="0"/>
      <dgm:spPr/>
    </dgm:pt>
    <dgm:pt modelId="{965FB904-C86C-40E8-91E1-5E6515467ADE}" type="pres">
      <dgm:prSet presAssocID="{8CC119E0-82D3-46F1-B815-C4F28AFF6DAA}" presName="composite" presStyleCnt="0"/>
      <dgm:spPr/>
    </dgm:pt>
    <dgm:pt modelId="{C0C6929D-467C-48A6-86F1-1D9D9B16FD72}" type="pres">
      <dgm:prSet presAssocID="{8CC119E0-82D3-46F1-B815-C4F28AFF6DAA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0DD91E52-9069-460A-B837-E53A7A3F9150}" type="pres">
      <dgm:prSet presAssocID="{8CC119E0-82D3-46F1-B815-C4F28AFF6DAA}" presName="txShp" presStyleLbl="node1" presStyleIdx="4" presStyleCnt="6">
        <dgm:presLayoutVars>
          <dgm:bulletEnabled val="1"/>
        </dgm:presLayoutVars>
      </dgm:prSet>
      <dgm:spPr/>
    </dgm:pt>
    <dgm:pt modelId="{4FC6D3FE-5733-45EA-8A1A-E046A53F05C5}" type="pres">
      <dgm:prSet presAssocID="{8FF603E8-CB79-4BCE-AEB4-FC6E9C340D82}" presName="spacing" presStyleCnt="0"/>
      <dgm:spPr/>
    </dgm:pt>
    <dgm:pt modelId="{638BDF4A-9FFB-4DBD-9D2D-3185E7CEC98F}" type="pres">
      <dgm:prSet presAssocID="{23D752AD-6A89-4C9D-B760-25E48D0C6428}" presName="composite" presStyleCnt="0"/>
      <dgm:spPr/>
    </dgm:pt>
    <dgm:pt modelId="{EF3EF3FA-FEB9-4C9A-94F4-587FF70020F0}" type="pres">
      <dgm:prSet presAssocID="{23D752AD-6A89-4C9D-B760-25E48D0C6428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DAE5E98-6C0E-440F-BF8D-944B8F37D409}" type="pres">
      <dgm:prSet presAssocID="{23D752AD-6A89-4C9D-B760-25E48D0C6428}" presName="txShp" presStyleLbl="node1" presStyleIdx="5" presStyleCnt="6">
        <dgm:presLayoutVars>
          <dgm:bulletEnabled val="1"/>
        </dgm:presLayoutVars>
      </dgm:prSet>
      <dgm:spPr/>
    </dgm:pt>
  </dgm:ptLst>
  <dgm:cxnLst>
    <dgm:cxn modelId="{533E1E2E-F8BC-43A8-BD40-C889A02AEAC3}" type="presOf" srcId="{80CB15F3-C0F3-4844-A117-76BC4D523BBA}" destId="{786BED2F-0D90-4668-9177-A98D89BC1665}" srcOrd="0" destOrd="0" presId="urn:microsoft.com/office/officeart/2005/8/layout/vList3"/>
    <dgm:cxn modelId="{5F4D4438-5CDD-4D83-96AE-005B7BC5A271}" type="presOf" srcId="{6303E0D3-BA5B-4D2A-85E7-845420D43071}" destId="{ADA649B9-24E9-4E79-97D6-D675E6F75EBC}" srcOrd="0" destOrd="0" presId="urn:microsoft.com/office/officeart/2005/8/layout/vList3"/>
    <dgm:cxn modelId="{B926123C-1B3E-4B35-80BD-6504A88E8A19}" srcId="{6303E0D3-BA5B-4D2A-85E7-845420D43071}" destId="{6C4A0894-1759-46DF-8422-60A673C00517}" srcOrd="2" destOrd="0" parTransId="{6E0556F9-FB3B-42B4-9038-0C386EB924CA}" sibTransId="{5B7E479A-DF66-4F5D-9A30-975C5B11B67E}"/>
    <dgm:cxn modelId="{EB018957-DF9C-432C-97D5-B693C45257E9}" srcId="{6303E0D3-BA5B-4D2A-85E7-845420D43071}" destId="{1ED90507-0191-4AF9-8C29-F2AFF94DD596}" srcOrd="1" destOrd="0" parTransId="{8005C636-ABBA-44BE-B671-B93E5CA94C01}" sibTransId="{937392D9-0825-400F-A264-5FFB2A9E066C}"/>
    <dgm:cxn modelId="{9E1F8859-A2BC-4CFE-9669-402E8F8B0F59}" srcId="{6303E0D3-BA5B-4D2A-85E7-845420D43071}" destId="{23D752AD-6A89-4C9D-B760-25E48D0C6428}" srcOrd="5" destOrd="0" parTransId="{620C2AEA-C924-4C94-9ECE-E2C87CCCB4F4}" sibTransId="{AB8AFBB1-9A42-448A-AA99-D63EFB16C7B8}"/>
    <dgm:cxn modelId="{A3D42A7A-2D8F-4429-A526-A2AEF4695ABE}" type="presOf" srcId="{6C4A0894-1759-46DF-8422-60A673C00517}" destId="{370D1899-6786-4C48-93E8-5AEF57F7BB45}" srcOrd="0" destOrd="0" presId="urn:microsoft.com/office/officeart/2005/8/layout/vList3"/>
    <dgm:cxn modelId="{150A4784-BD42-4BC4-BE54-B9422D5F51F3}" srcId="{6303E0D3-BA5B-4D2A-85E7-845420D43071}" destId="{F4C798C8-463E-425C-A587-EF6712209509}" srcOrd="3" destOrd="0" parTransId="{809600E0-F27D-4163-9E98-20342D32976F}" sibTransId="{2E42A86F-748C-400B-B112-93A886867C94}"/>
    <dgm:cxn modelId="{2498B1A7-463B-4148-B51C-79B8ECACF748}" type="presOf" srcId="{1ED90507-0191-4AF9-8C29-F2AFF94DD596}" destId="{0EFAEA27-0B2A-4897-BAAB-FEB424D54882}" srcOrd="0" destOrd="0" presId="urn:microsoft.com/office/officeart/2005/8/layout/vList3"/>
    <dgm:cxn modelId="{59BE05B2-C8B8-446E-B250-DD5B30C6FA59}" type="presOf" srcId="{8CC119E0-82D3-46F1-B815-C4F28AFF6DAA}" destId="{0DD91E52-9069-460A-B837-E53A7A3F9150}" srcOrd="0" destOrd="0" presId="urn:microsoft.com/office/officeart/2005/8/layout/vList3"/>
    <dgm:cxn modelId="{AE50FCED-B9DA-4212-ACC5-6651E2FE0448}" srcId="{6303E0D3-BA5B-4D2A-85E7-845420D43071}" destId="{8CC119E0-82D3-46F1-B815-C4F28AFF6DAA}" srcOrd="4" destOrd="0" parTransId="{87E6DDDC-592E-4AF2-B5F6-CC5DD7B2311D}" sibTransId="{8FF603E8-CB79-4BCE-AEB4-FC6E9C340D82}"/>
    <dgm:cxn modelId="{1E038FF2-9B27-49D9-84E3-D7E276F64F99}" type="presOf" srcId="{F4C798C8-463E-425C-A587-EF6712209509}" destId="{D6E91C8E-C041-4414-8DEB-CC2DC7D290F1}" srcOrd="0" destOrd="0" presId="urn:microsoft.com/office/officeart/2005/8/layout/vList3"/>
    <dgm:cxn modelId="{52099BF7-FC6F-41B2-A1C9-7781D5266225}" srcId="{6303E0D3-BA5B-4D2A-85E7-845420D43071}" destId="{80CB15F3-C0F3-4844-A117-76BC4D523BBA}" srcOrd="0" destOrd="0" parTransId="{1E2A9D57-DE67-4B8F-89F2-E095A49B654D}" sibTransId="{40A5D76D-CD6C-4CC9-8536-9C203E214E2B}"/>
    <dgm:cxn modelId="{7BCFC8FF-8FC5-4F7F-A604-B6412C6047BD}" type="presOf" srcId="{23D752AD-6A89-4C9D-B760-25E48D0C6428}" destId="{2DAE5E98-6C0E-440F-BF8D-944B8F37D409}" srcOrd="0" destOrd="0" presId="urn:microsoft.com/office/officeart/2005/8/layout/vList3"/>
    <dgm:cxn modelId="{A013FB2A-A2A9-4624-95C8-5FA03C45E55E}" type="presParOf" srcId="{ADA649B9-24E9-4E79-97D6-D675E6F75EBC}" destId="{424D1419-8706-4C38-8172-EA4E0BADF0E8}" srcOrd="0" destOrd="0" presId="urn:microsoft.com/office/officeart/2005/8/layout/vList3"/>
    <dgm:cxn modelId="{1FF304D1-C065-426E-BA22-A5F3AD4A9813}" type="presParOf" srcId="{424D1419-8706-4C38-8172-EA4E0BADF0E8}" destId="{DE615931-E18A-4B46-9997-62E2D6484113}" srcOrd="0" destOrd="0" presId="urn:microsoft.com/office/officeart/2005/8/layout/vList3"/>
    <dgm:cxn modelId="{7A0985BF-0D88-46CE-B962-2295EC1F2C0A}" type="presParOf" srcId="{424D1419-8706-4C38-8172-EA4E0BADF0E8}" destId="{786BED2F-0D90-4668-9177-A98D89BC1665}" srcOrd="1" destOrd="0" presId="urn:microsoft.com/office/officeart/2005/8/layout/vList3"/>
    <dgm:cxn modelId="{AD6681C4-25D3-4668-824B-3C6CA28E392E}" type="presParOf" srcId="{ADA649B9-24E9-4E79-97D6-D675E6F75EBC}" destId="{7BAEEE49-FF63-4DE1-BEAC-C958B12ACD2A}" srcOrd="1" destOrd="0" presId="urn:microsoft.com/office/officeart/2005/8/layout/vList3"/>
    <dgm:cxn modelId="{AE92C373-0613-4B97-AB95-66B759DE8138}" type="presParOf" srcId="{ADA649B9-24E9-4E79-97D6-D675E6F75EBC}" destId="{28194AA5-B75C-4D33-97D0-AA50BA2FC932}" srcOrd="2" destOrd="0" presId="urn:microsoft.com/office/officeart/2005/8/layout/vList3"/>
    <dgm:cxn modelId="{315F95A1-A83A-4631-8C54-747A1E552BA1}" type="presParOf" srcId="{28194AA5-B75C-4D33-97D0-AA50BA2FC932}" destId="{4CFA63DD-9ECD-475A-9BD5-69B0DA30921A}" srcOrd="0" destOrd="0" presId="urn:microsoft.com/office/officeart/2005/8/layout/vList3"/>
    <dgm:cxn modelId="{4980D8EE-A773-45F3-B7FA-0D3BAD02352A}" type="presParOf" srcId="{28194AA5-B75C-4D33-97D0-AA50BA2FC932}" destId="{0EFAEA27-0B2A-4897-BAAB-FEB424D54882}" srcOrd="1" destOrd="0" presId="urn:microsoft.com/office/officeart/2005/8/layout/vList3"/>
    <dgm:cxn modelId="{07D3FA13-127F-43A8-A7F3-A7BF11B424F0}" type="presParOf" srcId="{ADA649B9-24E9-4E79-97D6-D675E6F75EBC}" destId="{103FBEA2-FEDF-4434-8393-71B8841FC204}" srcOrd="3" destOrd="0" presId="urn:microsoft.com/office/officeart/2005/8/layout/vList3"/>
    <dgm:cxn modelId="{7D865DE4-0071-4632-A03F-64823FCBD35D}" type="presParOf" srcId="{ADA649B9-24E9-4E79-97D6-D675E6F75EBC}" destId="{5060793E-C9EE-4830-8660-5A26BE706A0B}" srcOrd="4" destOrd="0" presId="urn:microsoft.com/office/officeart/2005/8/layout/vList3"/>
    <dgm:cxn modelId="{2935A669-6BA9-49AC-AA4D-2FCE89957074}" type="presParOf" srcId="{5060793E-C9EE-4830-8660-5A26BE706A0B}" destId="{B9D5BF04-6BB3-4AEB-B353-DA8887736671}" srcOrd="0" destOrd="0" presId="urn:microsoft.com/office/officeart/2005/8/layout/vList3"/>
    <dgm:cxn modelId="{04781EEF-4ACB-4E8C-BA68-5D7302165F9F}" type="presParOf" srcId="{5060793E-C9EE-4830-8660-5A26BE706A0B}" destId="{370D1899-6786-4C48-93E8-5AEF57F7BB45}" srcOrd="1" destOrd="0" presId="urn:microsoft.com/office/officeart/2005/8/layout/vList3"/>
    <dgm:cxn modelId="{958B102B-9DE8-4FA7-8E5A-E01016F13D90}" type="presParOf" srcId="{ADA649B9-24E9-4E79-97D6-D675E6F75EBC}" destId="{148E8675-2B86-4339-8075-7FE0A09C85B3}" srcOrd="5" destOrd="0" presId="urn:microsoft.com/office/officeart/2005/8/layout/vList3"/>
    <dgm:cxn modelId="{4DD20AC5-A1D4-49F0-B74F-C67F4B1F4B2D}" type="presParOf" srcId="{ADA649B9-24E9-4E79-97D6-D675E6F75EBC}" destId="{92789078-C24F-4724-BEB9-56EA3CEC160B}" srcOrd="6" destOrd="0" presId="urn:microsoft.com/office/officeart/2005/8/layout/vList3"/>
    <dgm:cxn modelId="{C7FFCF41-0AB8-48E1-95F3-198440E4F62F}" type="presParOf" srcId="{92789078-C24F-4724-BEB9-56EA3CEC160B}" destId="{BD64F537-5989-478F-87FA-B04A6079D04F}" srcOrd="0" destOrd="0" presId="urn:microsoft.com/office/officeart/2005/8/layout/vList3"/>
    <dgm:cxn modelId="{CEC8ABD4-B009-4CB9-BBFE-DE8810E3B7F1}" type="presParOf" srcId="{92789078-C24F-4724-BEB9-56EA3CEC160B}" destId="{D6E91C8E-C041-4414-8DEB-CC2DC7D290F1}" srcOrd="1" destOrd="0" presId="urn:microsoft.com/office/officeart/2005/8/layout/vList3"/>
    <dgm:cxn modelId="{C6D68468-A5FA-4B46-B72E-DA881BB2A774}" type="presParOf" srcId="{ADA649B9-24E9-4E79-97D6-D675E6F75EBC}" destId="{2F7D2C97-FE6A-4786-AEE4-FEB02CD67B56}" srcOrd="7" destOrd="0" presId="urn:microsoft.com/office/officeart/2005/8/layout/vList3"/>
    <dgm:cxn modelId="{BE485D25-4881-4F8A-AA26-281083B8B829}" type="presParOf" srcId="{ADA649B9-24E9-4E79-97D6-D675E6F75EBC}" destId="{965FB904-C86C-40E8-91E1-5E6515467ADE}" srcOrd="8" destOrd="0" presId="urn:microsoft.com/office/officeart/2005/8/layout/vList3"/>
    <dgm:cxn modelId="{150E2DFF-F4AB-41A2-9D6A-182AEDE5443A}" type="presParOf" srcId="{965FB904-C86C-40E8-91E1-5E6515467ADE}" destId="{C0C6929D-467C-48A6-86F1-1D9D9B16FD72}" srcOrd="0" destOrd="0" presId="urn:microsoft.com/office/officeart/2005/8/layout/vList3"/>
    <dgm:cxn modelId="{C7ED2D27-5792-4427-8B16-1B1C6D2A07B3}" type="presParOf" srcId="{965FB904-C86C-40E8-91E1-5E6515467ADE}" destId="{0DD91E52-9069-460A-B837-E53A7A3F9150}" srcOrd="1" destOrd="0" presId="urn:microsoft.com/office/officeart/2005/8/layout/vList3"/>
    <dgm:cxn modelId="{0A29BA73-08FB-42EE-B407-24C0A9B9C28A}" type="presParOf" srcId="{ADA649B9-24E9-4E79-97D6-D675E6F75EBC}" destId="{4FC6D3FE-5733-45EA-8A1A-E046A53F05C5}" srcOrd="9" destOrd="0" presId="urn:microsoft.com/office/officeart/2005/8/layout/vList3"/>
    <dgm:cxn modelId="{FAC90339-118E-4852-B6B3-F78151B8B1C2}" type="presParOf" srcId="{ADA649B9-24E9-4E79-97D6-D675E6F75EBC}" destId="{638BDF4A-9FFB-4DBD-9D2D-3185E7CEC98F}" srcOrd="10" destOrd="0" presId="urn:microsoft.com/office/officeart/2005/8/layout/vList3"/>
    <dgm:cxn modelId="{C7242EC0-5076-491B-B3E9-832F09122F08}" type="presParOf" srcId="{638BDF4A-9FFB-4DBD-9D2D-3185E7CEC98F}" destId="{EF3EF3FA-FEB9-4C9A-94F4-587FF70020F0}" srcOrd="0" destOrd="0" presId="urn:microsoft.com/office/officeart/2005/8/layout/vList3"/>
    <dgm:cxn modelId="{71D0CFA4-3F46-42FA-9045-096F04C3F023}" type="presParOf" srcId="{638BDF4A-9FFB-4DBD-9D2D-3185E7CEC98F}" destId="{2DAE5E98-6C0E-440F-BF8D-944B8F37D4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22019-F4D4-4F2C-9485-B5B5A8AFF8CD}" type="doc">
      <dgm:prSet loTypeId="urn:microsoft.com/office/officeart/2005/8/layout/process1" loCatId="process" qsTypeId="urn:microsoft.com/office/officeart/2005/8/quickstyle/3d4" qsCatId="3D" csTypeId="urn:microsoft.com/office/officeart/2005/8/colors/accent0_3" csCatId="mainScheme" phldr="1"/>
      <dgm:spPr/>
    </dgm:pt>
    <dgm:pt modelId="{43D6149F-1BBF-49C1-A721-D8AFA9662F67}">
      <dgm:prSet phldrT="[Text]"/>
      <dgm:spPr>
        <a:gradFill flip="none" rotWithShape="1">
          <a:gsLst>
            <a:gs pos="0">
              <a:srgbClr val="E72D2F">
                <a:lumMod val="100000"/>
              </a:srgbClr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  <a:tileRect/>
        </a:gradFill>
        <a:effectLst/>
        <a:scene3d>
          <a:camera prst="orthographicFront"/>
          <a:lightRig rig="twoPt" dir="t"/>
        </a:scene3d>
        <a:sp3d prstMaterial="metal">
          <a:bevelT/>
        </a:sp3d>
      </dgm:spPr>
      <dgm:t>
        <a:bodyPr/>
        <a:lstStyle/>
        <a:p>
          <a:r>
            <a:rPr lang="en-US" dirty="0"/>
            <a:t>Turn LED ON</a:t>
          </a:r>
        </a:p>
      </dgm:t>
    </dgm:pt>
    <dgm:pt modelId="{46BBE010-A0C0-40BF-A675-B867797FBB54}" type="parTrans" cxnId="{0950821A-6B8E-46C8-8564-B8BBABB98220}">
      <dgm:prSet/>
      <dgm:spPr/>
      <dgm:t>
        <a:bodyPr/>
        <a:lstStyle/>
        <a:p>
          <a:endParaRPr lang="en-US"/>
        </a:p>
      </dgm:t>
    </dgm:pt>
    <dgm:pt modelId="{E3D32F22-1BB8-4EDD-A5E8-0CAB5E438703}" type="sibTrans" cxnId="{0950821A-6B8E-46C8-8564-B8BBABB98220}">
      <dgm:prSet/>
      <dgm:spPr>
        <a:solidFill>
          <a:schemeClr val="accent4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24F85A22-D29E-48CE-BCDE-F15F6BC934FB}">
      <dgm:prSet phldrT="[Text]"/>
      <dgm:spPr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scene3d>
          <a:camera prst="orthographicFront"/>
          <a:lightRig rig="chilly" dir="t"/>
        </a:scene3d>
        <a:sp3d prstMaterial="metal">
          <a:bevelT w="127000" h="25400" prst="softRound"/>
        </a:sp3d>
      </dgm:spPr>
      <dgm:t>
        <a:bodyPr/>
        <a:lstStyle/>
        <a:p>
          <a:r>
            <a:rPr lang="en-US" dirty="0"/>
            <a:t>Wait</a:t>
          </a:r>
        </a:p>
      </dgm:t>
    </dgm:pt>
    <dgm:pt modelId="{42BA4D33-7838-4064-8E2C-28C5372535EB}" type="parTrans" cxnId="{185E29E7-AC21-44C4-BD0A-291880B2A37E}">
      <dgm:prSet/>
      <dgm:spPr/>
      <dgm:t>
        <a:bodyPr/>
        <a:lstStyle/>
        <a:p>
          <a:endParaRPr lang="en-US"/>
        </a:p>
      </dgm:t>
    </dgm:pt>
    <dgm:pt modelId="{E3CAEA7F-B6D3-4FCB-BE25-1A2FD11A4C58}" type="sibTrans" cxnId="{185E29E7-AC21-44C4-BD0A-291880B2A37E}">
      <dgm:prSet/>
      <dgm:spPr>
        <a:solidFill>
          <a:schemeClr val="accent4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DD8CE1C4-541C-4853-9BE2-5ADD27F375B3}">
      <dgm:prSet phldrT="[Text]"/>
      <dgm:spPr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scene3d>
          <a:camera prst="orthographicFront"/>
          <a:lightRig rig="chilly" dir="t"/>
        </a:scene3d>
        <a:sp3d prstMaterial="metal">
          <a:bevelT w="127000" h="25400" prst="softRound"/>
        </a:sp3d>
      </dgm:spPr>
      <dgm:t>
        <a:bodyPr/>
        <a:lstStyle/>
        <a:p>
          <a:r>
            <a:rPr lang="en-US" dirty="0"/>
            <a:t>Turn LED OFF</a:t>
          </a:r>
        </a:p>
      </dgm:t>
    </dgm:pt>
    <dgm:pt modelId="{AF851E29-BB09-419C-8781-4E5B4B6A1CC7}" type="parTrans" cxnId="{86B9F14F-DA4C-41DB-8B90-2B8B2F86EE3B}">
      <dgm:prSet/>
      <dgm:spPr/>
      <dgm:t>
        <a:bodyPr/>
        <a:lstStyle/>
        <a:p>
          <a:endParaRPr lang="en-US"/>
        </a:p>
      </dgm:t>
    </dgm:pt>
    <dgm:pt modelId="{857CD322-323E-40CF-AE2C-7E240ABFD0C5}" type="sibTrans" cxnId="{86B9F14F-DA4C-41DB-8B90-2B8B2F86EE3B}">
      <dgm:prSet/>
      <dgm:spPr>
        <a:solidFill>
          <a:schemeClr val="accent4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9E8E8BA0-AFE6-49A4-9EEF-3495353A763D}">
      <dgm:prSet phldrT="[Text]"/>
      <dgm:spPr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scene3d>
          <a:camera prst="orthographicFront"/>
          <a:lightRig rig="chilly" dir="t"/>
        </a:scene3d>
        <a:sp3d prstMaterial="metal">
          <a:bevelT w="127000" h="25400" prst="softRound"/>
        </a:sp3d>
      </dgm:spPr>
      <dgm:t>
        <a:bodyPr/>
        <a:lstStyle/>
        <a:p>
          <a:r>
            <a:rPr lang="en-US" dirty="0"/>
            <a:t>Wait</a:t>
          </a:r>
        </a:p>
      </dgm:t>
    </dgm:pt>
    <dgm:pt modelId="{DE4F1DAB-46C1-4622-A818-04CEC6A65505}" type="parTrans" cxnId="{7B995019-3583-4F5F-BBEC-70E3BCA58D06}">
      <dgm:prSet/>
      <dgm:spPr/>
      <dgm:t>
        <a:bodyPr/>
        <a:lstStyle/>
        <a:p>
          <a:endParaRPr lang="en-US"/>
        </a:p>
      </dgm:t>
    </dgm:pt>
    <dgm:pt modelId="{C3AEFAC1-62DA-499C-B00C-A09BAFF17CAB}" type="sibTrans" cxnId="{7B995019-3583-4F5F-BBEC-70E3BCA58D06}">
      <dgm:prSet/>
      <dgm:spPr>
        <a:solidFill>
          <a:schemeClr val="accent4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B33246B7-C3D5-402B-8DF5-94AC63F6B384}">
      <dgm:prSet phldrT="[Text]"/>
      <dgm:spPr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scene3d>
          <a:camera prst="orthographicFront"/>
          <a:lightRig rig="chilly" dir="t"/>
        </a:scene3d>
        <a:sp3d prstMaterial="metal">
          <a:bevelT w="127000" h="25400" prst="softRound"/>
        </a:sp3d>
      </dgm:spPr>
      <dgm:t>
        <a:bodyPr/>
        <a:lstStyle/>
        <a:p>
          <a:r>
            <a:rPr lang="en-US" dirty="0"/>
            <a:t>Rinse &amp; Repeat</a:t>
          </a:r>
        </a:p>
      </dgm:t>
    </dgm:pt>
    <dgm:pt modelId="{AF0AD99A-B315-4A43-8D7D-31BFD5F6382F}" type="parTrans" cxnId="{DF7CB6CB-084A-4AC7-B9C4-51A2936D8C48}">
      <dgm:prSet/>
      <dgm:spPr/>
      <dgm:t>
        <a:bodyPr/>
        <a:lstStyle/>
        <a:p>
          <a:endParaRPr lang="en-US"/>
        </a:p>
      </dgm:t>
    </dgm:pt>
    <dgm:pt modelId="{6FE5B703-804D-4E6E-A7D5-8A2C586BBA86}" type="sibTrans" cxnId="{DF7CB6CB-084A-4AC7-B9C4-51A2936D8C48}">
      <dgm:prSet/>
      <dgm:spPr/>
      <dgm:t>
        <a:bodyPr/>
        <a:lstStyle/>
        <a:p>
          <a:endParaRPr lang="en-US"/>
        </a:p>
      </dgm:t>
    </dgm:pt>
    <dgm:pt modelId="{F7A2F2AE-C3EC-43FC-B25F-090E841B7058}" type="pres">
      <dgm:prSet presAssocID="{1ED22019-F4D4-4F2C-9485-B5B5A8AFF8CD}" presName="Name0" presStyleCnt="0">
        <dgm:presLayoutVars>
          <dgm:dir/>
          <dgm:resizeHandles val="exact"/>
        </dgm:presLayoutVars>
      </dgm:prSet>
      <dgm:spPr/>
    </dgm:pt>
    <dgm:pt modelId="{019B01ED-AA37-4504-A209-CFCD270EBD8C}" type="pres">
      <dgm:prSet presAssocID="{43D6149F-1BBF-49C1-A721-D8AFA9662F67}" presName="node" presStyleLbl="node1" presStyleIdx="0" presStyleCnt="5">
        <dgm:presLayoutVars>
          <dgm:bulletEnabled val="1"/>
        </dgm:presLayoutVars>
      </dgm:prSet>
      <dgm:spPr/>
    </dgm:pt>
    <dgm:pt modelId="{54EA5AF1-79A0-45DF-B79B-9F2E6D7DAB07}" type="pres">
      <dgm:prSet presAssocID="{E3D32F22-1BB8-4EDD-A5E8-0CAB5E438703}" presName="sibTrans" presStyleLbl="sibTrans2D1" presStyleIdx="0" presStyleCnt="4"/>
      <dgm:spPr/>
    </dgm:pt>
    <dgm:pt modelId="{B92E4C64-195B-4838-A0FE-8E5CBD829741}" type="pres">
      <dgm:prSet presAssocID="{E3D32F22-1BB8-4EDD-A5E8-0CAB5E438703}" presName="connectorText" presStyleLbl="sibTrans2D1" presStyleIdx="0" presStyleCnt="4"/>
      <dgm:spPr/>
    </dgm:pt>
    <dgm:pt modelId="{0D272161-1572-4388-8E62-BCF5D14871DA}" type="pres">
      <dgm:prSet presAssocID="{24F85A22-D29E-48CE-BCDE-F15F6BC934FB}" presName="node" presStyleLbl="node1" presStyleIdx="1" presStyleCnt="5">
        <dgm:presLayoutVars>
          <dgm:bulletEnabled val="1"/>
        </dgm:presLayoutVars>
      </dgm:prSet>
      <dgm:spPr/>
    </dgm:pt>
    <dgm:pt modelId="{471C282A-392D-414A-913E-6C8955ACE80E}" type="pres">
      <dgm:prSet presAssocID="{E3CAEA7F-B6D3-4FCB-BE25-1A2FD11A4C58}" presName="sibTrans" presStyleLbl="sibTrans2D1" presStyleIdx="1" presStyleCnt="4"/>
      <dgm:spPr/>
    </dgm:pt>
    <dgm:pt modelId="{7968D87F-9BA3-49CF-9046-E4176EAE08AA}" type="pres">
      <dgm:prSet presAssocID="{E3CAEA7F-B6D3-4FCB-BE25-1A2FD11A4C58}" presName="connectorText" presStyleLbl="sibTrans2D1" presStyleIdx="1" presStyleCnt="4"/>
      <dgm:spPr/>
    </dgm:pt>
    <dgm:pt modelId="{21642693-5C77-4A9C-835F-42644119EE70}" type="pres">
      <dgm:prSet presAssocID="{DD8CE1C4-541C-4853-9BE2-5ADD27F375B3}" presName="node" presStyleLbl="node1" presStyleIdx="2" presStyleCnt="5">
        <dgm:presLayoutVars>
          <dgm:bulletEnabled val="1"/>
        </dgm:presLayoutVars>
      </dgm:prSet>
      <dgm:spPr/>
    </dgm:pt>
    <dgm:pt modelId="{C90522B2-5179-4C55-B065-D8EE0185BAC2}" type="pres">
      <dgm:prSet presAssocID="{857CD322-323E-40CF-AE2C-7E240ABFD0C5}" presName="sibTrans" presStyleLbl="sibTrans2D1" presStyleIdx="2" presStyleCnt="4"/>
      <dgm:spPr/>
    </dgm:pt>
    <dgm:pt modelId="{9F85A03D-EC5B-472B-93BF-B9AA3A93E3DF}" type="pres">
      <dgm:prSet presAssocID="{857CD322-323E-40CF-AE2C-7E240ABFD0C5}" presName="connectorText" presStyleLbl="sibTrans2D1" presStyleIdx="2" presStyleCnt="4"/>
      <dgm:spPr/>
    </dgm:pt>
    <dgm:pt modelId="{4D020D4E-8565-4609-87DC-FF8D74A2D58E}" type="pres">
      <dgm:prSet presAssocID="{9E8E8BA0-AFE6-49A4-9EEF-3495353A763D}" presName="node" presStyleLbl="node1" presStyleIdx="3" presStyleCnt="5">
        <dgm:presLayoutVars>
          <dgm:bulletEnabled val="1"/>
        </dgm:presLayoutVars>
      </dgm:prSet>
      <dgm:spPr/>
    </dgm:pt>
    <dgm:pt modelId="{6C26E0ED-3C04-4D28-8F78-791803B98705}" type="pres">
      <dgm:prSet presAssocID="{C3AEFAC1-62DA-499C-B00C-A09BAFF17CAB}" presName="sibTrans" presStyleLbl="sibTrans2D1" presStyleIdx="3" presStyleCnt="4"/>
      <dgm:spPr/>
    </dgm:pt>
    <dgm:pt modelId="{0B88F7AB-F845-4A64-9D07-3563288D3ED5}" type="pres">
      <dgm:prSet presAssocID="{C3AEFAC1-62DA-499C-B00C-A09BAFF17CAB}" presName="connectorText" presStyleLbl="sibTrans2D1" presStyleIdx="3" presStyleCnt="4"/>
      <dgm:spPr/>
    </dgm:pt>
    <dgm:pt modelId="{4C1BBBB8-C0E1-480A-AA20-A50B4E181F2C}" type="pres">
      <dgm:prSet presAssocID="{B33246B7-C3D5-402B-8DF5-94AC63F6B384}" presName="node" presStyleLbl="node1" presStyleIdx="4" presStyleCnt="5">
        <dgm:presLayoutVars>
          <dgm:bulletEnabled val="1"/>
        </dgm:presLayoutVars>
      </dgm:prSet>
      <dgm:spPr/>
    </dgm:pt>
  </dgm:ptLst>
  <dgm:cxnLst>
    <dgm:cxn modelId="{52C59B00-D981-4FB3-A64A-C07E05B0C524}" type="presOf" srcId="{E3CAEA7F-B6D3-4FCB-BE25-1A2FD11A4C58}" destId="{471C282A-392D-414A-913E-6C8955ACE80E}" srcOrd="0" destOrd="0" presId="urn:microsoft.com/office/officeart/2005/8/layout/process1"/>
    <dgm:cxn modelId="{F210B502-5B52-4D87-927D-69FA575B1150}" type="presOf" srcId="{857CD322-323E-40CF-AE2C-7E240ABFD0C5}" destId="{9F85A03D-EC5B-472B-93BF-B9AA3A93E3DF}" srcOrd="1" destOrd="0" presId="urn:microsoft.com/office/officeart/2005/8/layout/process1"/>
    <dgm:cxn modelId="{7B995019-3583-4F5F-BBEC-70E3BCA58D06}" srcId="{1ED22019-F4D4-4F2C-9485-B5B5A8AFF8CD}" destId="{9E8E8BA0-AFE6-49A4-9EEF-3495353A763D}" srcOrd="3" destOrd="0" parTransId="{DE4F1DAB-46C1-4622-A818-04CEC6A65505}" sibTransId="{C3AEFAC1-62DA-499C-B00C-A09BAFF17CAB}"/>
    <dgm:cxn modelId="{0950821A-6B8E-46C8-8564-B8BBABB98220}" srcId="{1ED22019-F4D4-4F2C-9485-B5B5A8AFF8CD}" destId="{43D6149F-1BBF-49C1-A721-D8AFA9662F67}" srcOrd="0" destOrd="0" parTransId="{46BBE010-A0C0-40BF-A675-B867797FBB54}" sibTransId="{E3D32F22-1BB8-4EDD-A5E8-0CAB5E438703}"/>
    <dgm:cxn modelId="{5B18832F-4CA7-4BE4-BB79-F0D53657C39F}" type="presOf" srcId="{43D6149F-1BBF-49C1-A721-D8AFA9662F67}" destId="{019B01ED-AA37-4504-A209-CFCD270EBD8C}" srcOrd="0" destOrd="0" presId="urn:microsoft.com/office/officeart/2005/8/layout/process1"/>
    <dgm:cxn modelId="{C3286345-8C6D-4FAA-B06E-FD86AFD1ABE7}" type="presOf" srcId="{857CD322-323E-40CF-AE2C-7E240ABFD0C5}" destId="{C90522B2-5179-4C55-B065-D8EE0185BAC2}" srcOrd="0" destOrd="0" presId="urn:microsoft.com/office/officeart/2005/8/layout/process1"/>
    <dgm:cxn modelId="{86B9F14F-DA4C-41DB-8B90-2B8B2F86EE3B}" srcId="{1ED22019-F4D4-4F2C-9485-B5B5A8AFF8CD}" destId="{DD8CE1C4-541C-4853-9BE2-5ADD27F375B3}" srcOrd="2" destOrd="0" parTransId="{AF851E29-BB09-419C-8781-4E5B4B6A1CC7}" sibTransId="{857CD322-323E-40CF-AE2C-7E240ABFD0C5}"/>
    <dgm:cxn modelId="{E008F052-C689-459B-BA27-75EE4F05384B}" type="presOf" srcId="{B33246B7-C3D5-402B-8DF5-94AC63F6B384}" destId="{4C1BBBB8-C0E1-480A-AA20-A50B4E181F2C}" srcOrd="0" destOrd="0" presId="urn:microsoft.com/office/officeart/2005/8/layout/process1"/>
    <dgm:cxn modelId="{82B8FE89-F22F-47EB-9D7E-258776D92F51}" type="presOf" srcId="{C3AEFAC1-62DA-499C-B00C-A09BAFF17CAB}" destId="{6C26E0ED-3C04-4D28-8F78-791803B98705}" srcOrd="0" destOrd="0" presId="urn:microsoft.com/office/officeart/2005/8/layout/process1"/>
    <dgm:cxn modelId="{EC1C1B8D-744D-481A-A635-CB5A0A33C82E}" type="presOf" srcId="{DD8CE1C4-541C-4853-9BE2-5ADD27F375B3}" destId="{21642693-5C77-4A9C-835F-42644119EE70}" srcOrd="0" destOrd="0" presId="urn:microsoft.com/office/officeart/2005/8/layout/process1"/>
    <dgm:cxn modelId="{FD4AD99A-979D-41B4-9E7D-15B5E1293FC0}" type="presOf" srcId="{24F85A22-D29E-48CE-BCDE-F15F6BC934FB}" destId="{0D272161-1572-4388-8E62-BCF5D14871DA}" srcOrd="0" destOrd="0" presId="urn:microsoft.com/office/officeart/2005/8/layout/process1"/>
    <dgm:cxn modelId="{0C871D9F-1307-4892-B875-BE54DFA9ED6B}" type="presOf" srcId="{9E8E8BA0-AFE6-49A4-9EEF-3495353A763D}" destId="{4D020D4E-8565-4609-87DC-FF8D74A2D58E}" srcOrd="0" destOrd="0" presId="urn:microsoft.com/office/officeart/2005/8/layout/process1"/>
    <dgm:cxn modelId="{DA7C2AB9-8010-4E95-94FB-6DC56D51CE2C}" type="presOf" srcId="{1ED22019-F4D4-4F2C-9485-B5B5A8AFF8CD}" destId="{F7A2F2AE-C3EC-43FC-B25F-090E841B7058}" srcOrd="0" destOrd="0" presId="urn:microsoft.com/office/officeart/2005/8/layout/process1"/>
    <dgm:cxn modelId="{DF7CB6CB-084A-4AC7-B9C4-51A2936D8C48}" srcId="{1ED22019-F4D4-4F2C-9485-B5B5A8AFF8CD}" destId="{B33246B7-C3D5-402B-8DF5-94AC63F6B384}" srcOrd="4" destOrd="0" parTransId="{AF0AD99A-B315-4A43-8D7D-31BFD5F6382F}" sibTransId="{6FE5B703-804D-4E6E-A7D5-8A2C586BBA86}"/>
    <dgm:cxn modelId="{675777D0-5E9B-4FEE-A723-2E06FD801CA4}" type="presOf" srcId="{E3D32F22-1BB8-4EDD-A5E8-0CAB5E438703}" destId="{B92E4C64-195B-4838-A0FE-8E5CBD829741}" srcOrd="1" destOrd="0" presId="urn:microsoft.com/office/officeart/2005/8/layout/process1"/>
    <dgm:cxn modelId="{9A019CD3-EA0D-4A2C-BA70-42E0727A4CA3}" type="presOf" srcId="{E3CAEA7F-B6D3-4FCB-BE25-1A2FD11A4C58}" destId="{7968D87F-9BA3-49CF-9046-E4176EAE08AA}" srcOrd="1" destOrd="0" presId="urn:microsoft.com/office/officeart/2005/8/layout/process1"/>
    <dgm:cxn modelId="{D420BDDD-A9CC-447B-8F9E-166086E49EC5}" type="presOf" srcId="{E3D32F22-1BB8-4EDD-A5E8-0CAB5E438703}" destId="{54EA5AF1-79A0-45DF-B79B-9F2E6D7DAB07}" srcOrd="0" destOrd="0" presId="urn:microsoft.com/office/officeart/2005/8/layout/process1"/>
    <dgm:cxn modelId="{185E29E7-AC21-44C4-BD0A-291880B2A37E}" srcId="{1ED22019-F4D4-4F2C-9485-B5B5A8AFF8CD}" destId="{24F85A22-D29E-48CE-BCDE-F15F6BC934FB}" srcOrd="1" destOrd="0" parTransId="{42BA4D33-7838-4064-8E2C-28C5372535EB}" sibTransId="{E3CAEA7F-B6D3-4FCB-BE25-1A2FD11A4C58}"/>
    <dgm:cxn modelId="{406F12E8-E933-4A0C-BF45-6D2D6AED91E5}" type="presOf" srcId="{C3AEFAC1-62DA-499C-B00C-A09BAFF17CAB}" destId="{0B88F7AB-F845-4A64-9D07-3563288D3ED5}" srcOrd="1" destOrd="0" presId="urn:microsoft.com/office/officeart/2005/8/layout/process1"/>
    <dgm:cxn modelId="{74064484-263D-4EC5-9ECD-90F8CCFD1B0F}" type="presParOf" srcId="{F7A2F2AE-C3EC-43FC-B25F-090E841B7058}" destId="{019B01ED-AA37-4504-A209-CFCD270EBD8C}" srcOrd="0" destOrd="0" presId="urn:microsoft.com/office/officeart/2005/8/layout/process1"/>
    <dgm:cxn modelId="{0354BBD1-99D1-43C0-9FA2-649454A93FB7}" type="presParOf" srcId="{F7A2F2AE-C3EC-43FC-B25F-090E841B7058}" destId="{54EA5AF1-79A0-45DF-B79B-9F2E6D7DAB07}" srcOrd="1" destOrd="0" presId="urn:microsoft.com/office/officeart/2005/8/layout/process1"/>
    <dgm:cxn modelId="{2CA434A5-29BC-49AE-945C-935B32426388}" type="presParOf" srcId="{54EA5AF1-79A0-45DF-B79B-9F2E6D7DAB07}" destId="{B92E4C64-195B-4838-A0FE-8E5CBD829741}" srcOrd="0" destOrd="0" presId="urn:microsoft.com/office/officeart/2005/8/layout/process1"/>
    <dgm:cxn modelId="{37A8ADAF-5353-48E2-96C5-09BEAC633E9E}" type="presParOf" srcId="{F7A2F2AE-C3EC-43FC-B25F-090E841B7058}" destId="{0D272161-1572-4388-8E62-BCF5D14871DA}" srcOrd="2" destOrd="0" presId="urn:microsoft.com/office/officeart/2005/8/layout/process1"/>
    <dgm:cxn modelId="{48750421-E5C8-484C-B01C-716D13E4BADA}" type="presParOf" srcId="{F7A2F2AE-C3EC-43FC-B25F-090E841B7058}" destId="{471C282A-392D-414A-913E-6C8955ACE80E}" srcOrd="3" destOrd="0" presId="urn:microsoft.com/office/officeart/2005/8/layout/process1"/>
    <dgm:cxn modelId="{5B630F6C-4D69-4C4A-B41F-7FCFCAEA1F91}" type="presParOf" srcId="{471C282A-392D-414A-913E-6C8955ACE80E}" destId="{7968D87F-9BA3-49CF-9046-E4176EAE08AA}" srcOrd="0" destOrd="0" presId="urn:microsoft.com/office/officeart/2005/8/layout/process1"/>
    <dgm:cxn modelId="{CA64214B-DC26-44C1-A137-7BFFE7F89BA8}" type="presParOf" srcId="{F7A2F2AE-C3EC-43FC-B25F-090E841B7058}" destId="{21642693-5C77-4A9C-835F-42644119EE70}" srcOrd="4" destOrd="0" presId="urn:microsoft.com/office/officeart/2005/8/layout/process1"/>
    <dgm:cxn modelId="{C05997CF-18D8-4ABA-B5C4-2DE4E2B490C9}" type="presParOf" srcId="{F7A2F2AE-C3EC-43FC-B25F-090E841B7058}" destId="{C90522B2-5179-4C55-B065-D8EE0185BAC2}" srcOrd="5" destOrd="0" presId="urn:microsoft.com/office/officeart/2005/8/layout/process1"/>
    <dgm:cxn modelId="{3A318C2E-4D47-4078-81A1-B5CF61744733}" type="presParOf" srcId="{C90522B2-5179-4C55-B065-D8EE0185BAC2}" destId="{9F85A03D-EC5B-472B-93BF-B9AA3A93E3DF}" srcOrd="0" destOrd="0" presId="urn:microsoft.com/office/officeart/2005/8/layout/process1"/>
    <dgm:cxn modelId="{BA5E19A3-4B3C-4AA2-8403-1DC5AB050D81}" type="presParOf" srcId="{F7A2F2AE-C3EC-43FC-B25F-090E841B7058}" destId="{4D020D4E-8565-4609-87DC-FF8D74A2D58E}" srcOrd="6" destOrd="0" presId="urn:microsoft.com/office/officeart/2005/8/layout/process1"/>
    <dgm:cxn modelId="{FE93EB7A-26F9-4A82-9336-1DE8907621E2}" type="presParOf" srcId="{F7A2F2AE-C3EC-43FC-B25F-090E841B7058}" destId="{6C26E0ED-3C04-4D28-8F78-791803B98705}" srcOrd="7" destOrd="0" presId="urn:microsoft.com/office/officeart/2005/8/layout/process1"/>
    <dgm:cxn modelId="{9A0792AE-5D60-435B-8E66-333D5081D13C}" type="presParOf" srcId="{6C26E0ED-3C04-4D28-8F78-791803B98705}" destId="{0B88F7AB-F845-4A64-9D07-3563288D3ED5}" srcOrd="0" destOrd="0" presId="urn:microsoft.com/office/officeart/2005/8/layout/process1"/>
    <dgm:cxn modelId="{E3E41900-A180-4FC7-8280-3EECF90A25E8}" type="presParOf" srcId="{F7A2F2AE-C3EC-43FC-B25F-090E841B7058}" destId="{4C1BBBB8-C0E1-480A-AA20-A50B4E181F2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E2A91-FA46-4E4F-AED9-A756D3F633A2}">
      <dsp:nvSpPr>
        <dsp:cNvPr id="0" name=""/>
        <dsp:cNvSpPr/>
      </dsp:nvSpPr>
      <dsp:spPr>
        <a:xfrm>
          <a:off x="2714" y="791314"/>
          <a:ext cx="2646759" cy="1029650"/>
        </a:xfrm>
        <a:prstGeom prst="rect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Voltage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</a:t>
          </a:r>
        </a:p>
      </dsp:txBody>
      <dsp:txXfrm>
        <a:off x="2714" y="791314"/>
        <a:ext cx="2646759" cy="1029650"/>
      </dsp:txXfrm>
    </dsp:sp>
    <dsp:sp modelId="{C950A4EB-D46C-4DA6-AC3F-7A494ED5B365}">
      <dsp:nvSpPr>
        <dsp:cNvPr id="0" name=""/>
        <dsp:cNvSpPr/>
      </dsp:nvSpPr>
      <dsp:spPr>
        <a:xfrm>
          <a:off x="0" y="1819012"/>
          <a:ext cx="2646759" cy="2569320"/>
        </a:xfrm>
        <a:prstGeom prst="rect">
          <a:avLst/>
        </a:prstGeom>
        <a:solidFill>
          <a:srgbClr val="F9CBCB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Defined as the amount of potential energy in a circuit.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u="sng" kern="1200" dirty="0"/>
            <a:t>Units</a:t>
          </a:r>
          <a:r>
            <a:rPr lang="en-US" sz="2000" kern="1200" dirty="0"/>
            <a:t>: Volts (V)</a:t>
          </a:r>
        </a:p>
      </dsp:txBody>
      <dsp:txXfrm>
        <a:off x="0" y="1819012"/>
        <a:ext cx="2646759" cy="2569320"/>
      </dsp:txXfrm>
    </dsp:sp>
    <dsp:sp modelId="{57046A06-D580-4ABC-B2DF-932E4CE8396B}">
      <dsp:nvSpPr>
        <dsp:cNvPr id="0" name=""/>
        <dsp:cNvSpPr/>
      </dsp:nvSpPr>
      <dsp:spPr>
        <a:xfrm>
          <a:off x="3020020" y="791314"/>
          <a:ext cx="2646759" cy="1029650"/>
        </a:xfrm>
        <a:prstGeom prst="rect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Current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</a:t>
          </a:r>
          <a:endParaRPr lang="en-US" sz="2600" kern="1200" dirty="0"/>
        </a:p>
      </dsp:txBody>
      <dsp:txXfrm>
        <a:off x="3020020" y="791314"/>
        <a:ext cx="2646759" cy="1029650"/>
      </dsp:txXfrm>
    </dsp:sp>
    <dsp:sp modelId="{84D321E1-CE67-40E6-8335-47A968155B16}">
      <dsp:nvSpPr>
        <dsp:cNvPr id="0" name=""/>
        <dsp:cNvSpPr/>
      </dsp:nvSpPr>
      <dsp:spPr>
        <a:xfrm>
          <a:off x="3020020" y="1820965"/>
          <a:ext cx="2646759" cy="2569320"/>
        </a:xfrm>
        <a:prstGeom prst="rect">
          <a:avLst/>
        </a:prstGeom>
        <a:solidFill>
          <a:srgbClr val="F9CBCB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The rate of charge flow in a circuit.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u="sng" kern="1200" dirty="0"/>
            <a:t>Units</a:t>
          </a:r>
          <a:r>
            <a:rPr lang="en-US" sz="2000" kern="1200" dirty="0"/>
            <a:t>: Amperes (A)</a:t>
          </a:r>
        </a:p>
      </dsp:txBody>
      <dsp:txXfrm>
        <a:off x="3020020" y="1820965"/>
        <a:ext cx="2646759" cy="2569320"/>
      </dsp:txXfrm>
    </dsp:sp>
    <dsp:sp modelId="{E6696E2D-DC83-4D82-9BF4-D67F0C1DCEAF}">
      <dsp:nvSpPr>
        <dsp:cNvPr id="0" name=""/>
        <dsp:cNvSpPr/>
      </dsp:nvSpPr>
      <dsp:spPr>
        <a:xfrm>
          <a:off x="6037326" y="791314"/>
          <a:ext cx="2646759" cy="1029650"/>
        </a:xfrm>
        <a:prstGeom prst="rect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Resistance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</a:t>
          </a:r>
        </a:p>
      </dsp:txBody>
      <dsp:txXfrm>
        <a:off x="6037326" y="791314"/>
        <a:ext cx="2646759" cy="1029650"/>
      </dsp:txXfrm>
    </dsp:sp>
    <dsp:sp modelId="{AABD167A-5449-48CC-B859-F7724579415E}">
      <dsp:nvSpPr>
        <dsp:cNvPr id="0" name=""/>
        <dsp:cNvSpPr/>
      </dsp:nvSpPr>
      <dsp:spPr>
        <a:xfrm>
          <a:off x="6037326" y="1820965"/>
          <a:ext cx="2646759" cy="256932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 l="-1598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>
              <a:noFill/>
            </a:rPr>
            <a:t> 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>
              <a:noFill/>
            </a:rPr>
            <a:t> </a:t>
          </a:r>
        </a:p>
      </dsp:txBody>
      <dsp:txXfrm>
        <a:off x="6037326" y="1820965"/>
        <a:ext cx="2646759" cy="2569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BED2F-0D90-4668-9177-A98D89BC1665}">
      <dsp:nvSpPr>
        <dsp:cNvPr id="0" name=""/>
        <dsp:cNvSpPr/>
      </dsp:nvSpPr>
      <dsp:spPr>
        <a:xfrm rot="10800000">
          <a:off x="1465920" y="1152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digitalWrite</a:t>
          </a:r>
          <a:r>
            <a:rPr lang="en-US" sz="3100" kern="1200" dirty="0"/>
            <a:t>()</a:t>
          </a:r>
        </a:p>
      </dsp:txBody>
      <dsp:txXfrm rot="10800000">
        <a:off x="1661872" y="1152"/>
        <a:ext cx="4846011" cy="783808"/>
      </dsp:txXfrm>
    </dsp:sp>
    <dsp:sp modelId="{DE615931-E18A-4B46-9997-62E2D6484113}">
      <dsp:nvSpPr>
        <dsp:cNvPr id="0" name=""/>
        <dsp:cNvSpPr/>
      </dsp:nvSpPr>
      <dsp:spPr>
        <a:xfrm>
          <a:off x="1074016" y="1152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AEA27-0B2A-4897-BAAB-FEB424D54882}">
      <dsp:nvSpPr>
        <dsp:cNvPr id="0" name=""/>
        <dsp:cNvSpPr/>
      </dsp:nvSpPr>
      <dsp:spPr>
        <a:xfrm rot="10800000">
          <a:off x="1465920" y="1018933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analogWrite</a:t>
          </a:r>
          <a:r>
            <a:rPr lang="en-US" sz="3100" kern="1200" dirty="0"/>
            <a:t>()</a:t>
          </a:r>
        </a:p>
      </dsp:txBody>
      <dsp:txXfrm rot="10800000">
        <a:off x="1661872" y="1018933"/>
        <a:ext cx="4846011" cy="783808"/>
      </dsp:txXfrm>
    </dsp:sp>
    <dsp:sp modelId="{4CFA63DD-9ECD-475A-9BD5-69B0DA30921A}">
      <dsp:nvSpPr>
        <dsp:cNvPr id="0" name=""/>
        <dsp:cNvSpPr/>
      </dsp:nvSpPr>
      <dsp:spPr>
        <a:xfrm>
          <a:off x="1074016" y="1018933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D1899-6786-4C48-93E8-5AEF57F7BB45}">
      <dsp:nvSpPr>
        <dsp:cNvPr id="0" name=""/>
        <dsp:cNvSpPr/>
      </dsp:nvSpPr>
      <dsp:spPr>
        <a:xfrm rot="10800000">
          <a:off x="1465920" y="2036715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digitalRead</a:t>
          </a:r>
          <a:r>
            <a:rPr lang="en-US" sz="3100" kern="1200" dirty="0"/>
            <a:t>()</a:t>
          </a:r>
        </a:p>
      </dsp:txBody>
      <dsp:txXfrm rot="10800000">
        <a:off x="1661872" y="2036715"/>
        <a:ext cx="4846011" cy="783808"/>
      </dsp:txXfrm>
    </dsp:sp>
    <dsp:sp modelId="{B9D5BF04-6BB3-4AEB-B353-DA8887736671}">
      <dsp:nvSpPr>
        <dsp:cNvPr id="0" name=""/>
        <dsp:cNvSpPr/>
      </dsp:nvSpPr>
      <dsp:spPr>
        <a:xfrm>
          <a:off x="1074016" y="2036715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91C8E-C041-4414-8DEB-CC2DC7D290F1}">
      <dsp:nvSpPr>
        <dsp:cNvPr id="0" name=""/>
        <dsp:cNvSpPr/>
      </dsp:nvSpPr>
      <dsp:spPr>
        <a:xfrm rot="10800000">
          <a:off x="1465920" y="3054496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if() statements / Boolean</a:t>
          </a:r>
        </a:p>
      </dsp:txBody>
      <dsp:txXfrm rot="10800000">
        <a:off x="1661872" y="3054496"/>
        <a:ext cx="4846011" cy="783808"/>
      </dsp:txXfrm>
    </dsp:sp>
    <dsp:sp modelId="{BD64F537-5989-478F-87FA-B04A6079D04F}">
      <dsp:nvSpPr>
        <dsp:cNvPr id="0" name=""/>
        <dsp:cNvSpPr/>
      </dsp:nvSpPr>
      <dsp:spPr>
        <a:xfrm>
          <a:off x="1074016" y="3054496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91E52-9069-460A-B837-E53A7A3F9150}">
      <dsp:nvSpPr>
        <dsp:cNvPr id="0" name=""/>
        <dsp:cNvSpPr/>
      </dsp:nvSpPr>
      <dsp:spPr>
        <a:xfrm rot="10800000">
          <a:off x="1465920" y="4072277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analogRead</a:t>
          </a:r>
          <a:r>
            <a:rPr lang="en-US" sz="3100" kern="1200" dirty="0"/>
            <a:t>()</a:t>
          </a:r>
        </a:p>
      </dsp:txBody>
      <dsp:txXfrm rot="10800000">
        <a:off x="1661872" y="4072277"/>
        <a:ext cx="4846011" cy="783808"/>
      </dsp:txXfrm>
    </dsp:sp>
    <dsp:sp modelId="{C0C6929D-467C-48A6-86F1-1D9D9B16FD72}">
      <dsp:nvSpPr>
        <dsp:cNvPr id="0" name=""/>
        <dsp:cNvSpPr/>
      </dsp:nvSpPr>
      <dsp:spPr>
        <a:xfrm>
          <a:off x="1074016" y="4072277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E5E98-6C0E-440F-BF8D-944B8F37D409}">
      <dsp:nvSpPr>
        <dsp:cNvPr id="0" name=""/>
        <dsp:cNvSpPr/>
      </dsp:nvSpPr>
      <dsp:spPr>
        <a:xfrm rot="10800000">
          <a:off x="1465920" y="5090058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Serial communication</a:t>
          </a:r>
        </a:p>
      </dsp:txBody>
      <dsp:txXfrm rot="10800000">
        <a:off x="1661872" y="5090058"/>
        <a:ext cx="4846011" cy="783808"/>
      </dsp:txXfrm>
    </dsp:sp>
    <dsp:sp modelId="{EF3EF3FA-FEB9-4C9A-94F4-587FF70020F0}">
      <dsp:nvSpPr>
        <dsp:cNvPr id="0" name=""/>
        <dsp:cNvSpPr/>
      </dsp:nvSpPr>
      <dsp:spPr>
        <a:xfrm>
          <a:off x="1074016" y="5090058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B01ED-AA37-4504-A209-CFCD270EBD8C}">
      <dsp:nvSpPr>
        <dsp:cNvPr id="0" name=""/>
        <dsp:cNvSpPr/>
      </dsp:nvSpPr>
      <dsp:spPr>
        <a:xfrm>
          <a:off x="3571" y="610046"/>
          <a:ext cx="1107281" cy="91350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>
                <a:lumMod val="100000"/>
              </a:srgbClr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  <a:tileRect/>
        </a:gradFill>
        <a:ln>
          <a:noFill/>
        </a:ln>
        <a:effectLst/>
        <a:scene3d>
          <a:camera prst="orthographicFront"/>
          <a:lightRig rig="twoPt" dir="t"/>
        </a:scene3d>
        <a:sp3d prstMaterial="metal"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Turn LED ON</a:t>
          </a:r>
        </a:p>
      </dsp:txBody>
      <dsp:txXfrm>
        <a:off x="30327" y="636802"/>
        <a:ext cx="1053769" cy="859995"/>
      </dsp:txXfrm>
    </dsp:sp>
    <dsp:sp modelId="{54EA5AF1-79A0-45DF-B79B-9F2E6D7DAB07}">
      <dsp:nvSpPr>
        <dsp:cNvPr id="0" name=""/>
        <dsp:cNvSpPr/>
      </dsp:nvSpPr>
      <dsp:spPr>
        <a:xfrm>
          <a:off x="1221581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21581" y="984418"/>
        <a:ext cx="164320" cy="164763"/>
      </dsp:txXfrm>
    </dsp:sp>
    <dsp:sp modelId="{0D272161-1572-4388-8E62-BCF5D14871DA}">
      <dsp:nvSpPr>
        <dsp:cNvPr id="0" name=""/>
        <dsp:cNvSpPr/>
      </dsp:nvSpPr>
      <dsp:spPr>
        <a:xfrm>
          <a:off x="1553765" y="610046"/>
          <a:ext cx="1107281" cy="91350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chilly" dir="t"/>
        </a:scene3d>
        <a:sp3d prstMaterial="metal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Wait</a:t>
          </a:r>
        </a:p>
      </dsp:txBody>
      <dsp:txXfrm>
        <a:off x="1580521" y="636802"/>
        <a:ext cx="1053769" cy="859995"/>
      </dsp:txXfrm>
    </dsp:sp>
    <dsp:sp modelId="{471C282A-392D-414A-913E-6C8955ACE80E}">
      <dsp:nvSpPr>
        <dsp:cNvPr id="0" name=""/>
        <dsp:cNvSpPr/>
      </dsp:nvSpPr>
      <dsp:spPr>
        <a:xfrm>
          <a:off x="2771775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771775" y="984418"/>
        <a:ext cx="164320" cy="164763"/>
      </dsp:txXfrm>
    </dsp:sp>
    <dsp:sp modelId="{21642693-5C77-4A9C-835F-42644119EE70}">
      <dsp:nvSpPr>
        <dsp:cNvPr id="0" name=""/>
        <dsp:cNvSpPr/>
      </dsp:nvSpPr>
      <dsp:spPr>
        <a:xfrm>
          <a:off x="3103959" y="610046"/>
          <a:ext cx="1107281" cy="91350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chilly" dir="t"/>
        </a:scene3d>
        <a:sp3d prstMaterial="metal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Turn LED OFF</a:t>
          </a:r>
        </a:p>
      </dsp:txBody>
      <dsp:txXfrm>
        <a:off x="3130715" y="636802"/>
        <a:ext cx="1053769" cy="859995"/>
      </dsp:txXfrm>
    </dsp:sp>
    <dsp:sp modelId="{C90522B2-5179-4C55-B065-D8EE0185BAC2}">
      <dsp:nvSpPr>
        <dsp:cNvPr id="0" name=""/>
        <dsp:cNvSpPr/>
      </dsp:nvSpPr>
      <dsp:spPr>
        <a:xfrm>
          <a:off x="4321968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321968" y="984418"/>
        <a:ext cx="164320" cy="164763"/>
      </dsp:txXfrm>
    </dsp:sp>
    <dsp:sp modelId="{4D020D4E-8565-4609-87DC-FF8D74A2D58E}">
      <dsp:nvSpPr>
        <dsp:cNvPr id="0" name=""/>
        <dsp:cNvSpPr/>
      </dsp:nvSpPr>
      <dsp:spPr>
        <a:xfrm>
          <a:off x="4654153" y="610046"/>
          <a:ext cx="1107281" cy="91350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chilly" dir="t"/>
        </a:scene3d>
        <a:sp3d prstMaterial="metal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Wait</a:t>
          </a:r>
        </a:p>
      </dsp:txBody>
      <dsp:txXfrm>
        <a:off x="4680909" y="636802"/>
        <a:ext cx="1053769" cy="859995"/>
      </dsp:txXfrm>
    </dsp:sp>
    <dsp:sp modelId="{6C26E0ED-3C04-4D28-8F78-791803B98705}">
      <dsp:nvSpPr>
        <dsp:cNvPr id="0" name=""/>
        <dsp:cNvSpPr/>
      </dsp:nvSpPr>
      <dsp:spPr>
        <a:xfrm>
          <a:off x="5872162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872162" y="984418"/>
        <a:ext cx="164320" cy="164763"/>
      </dsp:txXfrm>
    </dsp:sp>
    <dsp:sp modelId="{4C1BBBB8-C0E1-480A-AA20-A50B4E181F2C}">
      <dsp:nvSpPr>
        <dsp:cNvPr id="0" name=""/>
        <dsp:cNvSpPr/>
      </dsp:nvSpPr>
      <dsp:spPr>
        <a:xfrm>
          <a:off x="6204346" y="610046"/>
          <a:ext cx="1107281" cy="91350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chilly" dir="t"/>
        </a:scene3d>
        <a:sp3d prstMaterial="metal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Rinse &amp; Repeat</a:t>
          </a:r>
        </a:p>
      </dsp:txBody>
      <dsp:txXfrm>
        <a:off x="6231102" y="636802"/>
        <a:ext cx="1053769" cy="859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F74D1BD6-69DF-CBF1-7EC5-B9B509C7B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ADDCA101-C257-492A-3DB6-A583E67F2AB0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762000" y="152400"/>
            <a:ext cx="26654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0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HelveticaNeueLT Pro 77 BdCn" charset="0"/>
                <a:ea typeface="ＭＳ Ｐゴシック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AA20161-3486-5E46-FA45-DC9E1BDBC13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505200" y="152400"/>
            <a:ext cx="24368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buSzPct val="100000"/>
              <a:tabLst>
                <a:tab pos="723900" algn="l"/>
                <a:tab pos="1447800" algn="l"/>
                <a:tab pos="2171700" algn="l"/>
              </a:tabLst>
              <a:defRPr sz="1000">
                <a:solidFill>
                  <a:srgbClr val="000000"/>
                </a:solidFill>
                <a:latin typeface="HelveticaNeueLT Pro 77 BdCn"/>
              </a:defRPr>
            </a:lvl1pPr>
          </a:lstStyle>
          <a:p>
            <a:endParaRPr lang="en-US" altLang="en-US"/>
          </a:p>
          <a:p>
            <a:fld id="{48CBA466-DE32-4817-928E-E91BFBDBFF4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6CCE49F-EA20-61AD-8AC4-5A452565D26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15DB6D6-EB08-9D86-E421-127E9E87575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0D6A49AA-3963-ED4D-0805-DD26C38880C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34159EB8-FBEB-41B6-8758-F39C8033246B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1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3313" name="Text Box 1">
            <a:extLst>
              <a:ext uri="{FF2B5EF4-FFF2-40B4-BE49-F238E27FC236}">
                <a16:creationId xmlns:a16="http://schemas.microsoft.com/office/drawing/2014/main" id="{905CE475-7EF6-65D5-D55F-B6C6BC6E1DF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2C4E8541-5FD9-1252-E8A7-B49335163E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A8D8F785-1C1B-C927-28CD-40087022EF60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516116D3-A282-47E7-BD73-51905DDFD840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12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F6DEB134-84DB-9C95-80ED-4F59F5D6653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9C0FE562-5EBB-A5C5-0792-72AEB6C6A8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D192011C-82BC-EAED-DDB6-413ED223C580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57FFC296-BF06-463C-B324-510F9D537762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18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9C9B69F4-7D83-F8D3-8426-2B3FFCAEE8F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965613CE-4065-906A-8A9F-2637FAF338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08D65F6-5413-F8E1-433D-51DF7A9F6B97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0CB1AD09-8EDD-4828-A101-AC83CB2538F6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23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D6BC364E-6E82-E0A4-341D-65F348FE8EC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9E6BE71B-FEE9-A8D3-CA1B-FF600B823C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3722FDC-8C88-FAD5-2D3B-4F0AAB6371E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F9F786E6-F3C5-4E5A-91B0-C83D22BC2A6B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24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4478D905-1E4C-EAD6-9EC0-56AD11584D7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69D51FC4-CA45-B054-1FE1-DF8EAF5BE1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41E06463-0B79-79E9-B600-729B61C9579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741A9F92-030E-4144-A47D-B6951DF6DDD2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25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7053C4FC-F851-D964-C630-258C5281CEF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DCB30195-6F97-3FAE-6BD8-0C08588B4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C962029A-3C5D-CBEF-6A09-63F4FCCC6F98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E96CA7EB-ABE4-4927-AC5E-5FB572D01869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26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A9BF5C08-7192-EF6C-068E-516AE96FCAD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BD5DE831-9BCD-1DCD-B6D9-74513A6376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C7FC4D64-6A1B-3F9C-9BD7-CE89BCE1FAA1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8C17E5A4-53FF-4EAC-B68D-50C5C6AB4E00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27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4C43F0FD-C997-3014-EBA4-1BE3A68FF98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6EE75DE9-C391-B21C-C1F4-B1EBB64C5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44747D1A-AABC-BBBD-084B-A8973CB450CA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6C8D84A2-8BE2-4FCD-92A9-63488FAF66FE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28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ACEA91E7-DCAA-26F9-DCBA-AB38B448C84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4F05EE94-556E-8BE4-3154-C923613947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F1ABCFD6-49CC-E625-CB14-DD5AF3AED196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B3A3FA9D-2B2A-469A-9867-AAFA901F9642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33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64899958-1310-D8A6-5A70-2C95E154CED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2C7EFF2B-6C66-A521-ABEF-89F365712F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F135551-3D98-4085-D196-882574F2CDA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690DE857-9290-4736-A76E-AF36D0B64412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34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74C6F198-6BF0-1018-4735-CD65553021E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5D4743DE-A8C6-2399-535A-74C307BFB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2D5F618F-4096-0C7C-FF60-4D52DEB553D9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89D988EA-8D14-45E4-8E87-529EEF12B94F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2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871A08C0-7059-5DB5-1997-810FCBB35D1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969A80F1-02A3-DBBC-8F9F-53C7A25A11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3904E7-BB4B-33D5-3F6E-439ADD6B6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F296F-5382-0863-24EC-0F76FA7D1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 sure to point out the what all of the buttons do.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AB0D-31C2-69CE-79B7-41660509524B}"/>
              </a:ext>
            </a:extLst>
          </p:cNvPr>
          <p:cNvSpPr>
            <a:spLocks noGrp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E7639342-03F6-49E8-BE3A-20C4858A4E24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37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41A85E12-5FE7-EE5C-21C7-DEE047AD8084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B29053FE-566D-41F6-820A-B08C4C7429D1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38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6828F912-E44D-6CEA-7E8C-ED2B2DC726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BE262976-E6E4-22E5-2590-17CEC62FF3D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All connections to computers- mice, printers </a:t>
            </a:r>
            <a:r>
              <a:rPr lang="en-US" dirty="0" err="1">
                <a:cs typeface="+mn-cs"/>
              </a:rPr>
              <a:t>etc</a:t>
            </a:r>
            <a:r>
              <a:rPr lang="en-US" dirty="0">
                <a:cs typeface="+mn-cs"/>
              </a:rPr>
              <a:t> use a serial port. </a:t>
            </a:r>
            <a:r>
              <a:rPr lang="en-US" dirty="0" err="1">
                <a:cs typeface="+mn-cs"/>
              </a:rPr>
              <a:t>Gotta</a:t>
            </a:r>
            <a:r>
              <a:rPr lang="en-US" dirty="0">
                <a:cs typeface="+mn-cs"/>
              </a:rPr>
              <a:t> pick the right one.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6F1EF51-1DBE-9978-0080-635C1ECF805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68D43002-E1AC-49FA-9ABA-D952E8DA6637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39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A2DC1F6C-A07A-05B8-1A90-813F3BB0AA4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7A6ADF17-DE8A-FD8C-07CF-4897F00503C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All connections to computers- mice, printers </a:t>
            </a:r>
            <a:r>
              <a:rPr lang="en-US" dirty="0" err="1">
                <a:cs typeface="+mn-cs"/>
              </a:rPr>
              <a:t>etc</a:t>
            </a:r>
            <a:r>
              <a:rPr lang="en-US" dirty="0">
                <a:cs typeface="+mn-cs"/>
              </a:rPr>
              <a:t> use a serial port. </a:t>
            </a:r>
            <a:r>
              <a:rPr lang="en-US" dirty="0" err="1">
                <a:cs typeface="+mn-cs"/>
              </a:rPr>
              <a:t>Gotta</a:t>
            </a:r>
            <a:r>
              <a:rPr lang="en-US" dirty="0">
                <a:cs typeface="+mn-cs"/>
              </a:rPr>
              <a:t> pick the right one.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427A1-4EAA-C06B-E316-DA45DA05A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D636D-3F58-3B58-E007-8C3F59659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Review the two main parts of the sketch – void setup() and void loop()</a:t>
            </a:r>
          </a:p>
          <a:p>
            <a:pPr>
              <a:defRPr/>
            </a:pPr>
            <a:r>
              <a:rPr lang="en-US" dirty="0"/>
              <a:t>Provide rationale for good commenting.</a:t>
            </a:r>
          </a:p>
          <a:p>
            <a:pPr>
              <a:defRPr/>
            </a:pPr>
            <a:r>
              <a:rPr lang="en-US" dirty="0"/>
              <a:t>Emphasize the need for good / clean coding practices like indenting.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608F2-1C0B-FA57-2D0B-EF8094033EA4}"/>
              </a:ext>
            </a:extLst>
          </p:cNvPr>
          <p:cNvSpPr>
            <a:spLocks noGrp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6EB9F30C-BA92-4184-97CC-1D3078590F5E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44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3EDF1-28F2-6245-1816-8FC094B16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4159E-0707-920D-45D6-89DA1BEA7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Three commands to rule the world… or at least do 80% of cool </a:t>
            </a:r>
            <a:r>
              <a:rPr lang="en-US" dirty="0" err="1"/>
              <a:t>Arduino</a:t>
            </a:r>
            <a:r>
              <a:rPr lang="en-US" dirty="0"/>
              <a:t> projects.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D7BFB-E6D7-F119-F838-9295C444812B}"/>
              </a:ext>
            </a:extLst>
          </p:cNvPr>
          <p:cNvSpPr>
            <a:spLocks noGrp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A03D7963-AADC-46E0-BF8E-DBD7752604B2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45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BAAAC20-24FC-0B05-DEB7-3D33C7DC3EC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1AA00710-3CCD-4962-8D68-2AFF1BA3D36F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46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6385" name="Text Box 1">
            <a:extLst>
              <a:ext uri="{FF2B5EF4-FFF2-40B4-BE49-F238E27FC236}">
                <a16:creationId xmlns:a16="http://schemas.microsoft.com/office/drawing/2014/main" id="{0B87A3D1-5114-EDAF-93E5-C199C3E20C5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9AE22224-A0C8-8AA1-4681-322D6AF266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11358-67C2-7BFB-AB88-ED26ADBC3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E3AC6C-B170-E99D-53D8-53ED51B03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Here are a few examples of project ideas that you can extend this to in the class.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3720D-0EE2-1621-FE1C-06B25C4859AC}"/>
              </a:ext>
            </a:extLst>
          </p:cNvPr>
          <p:cNvSpPr>
            <a:spLocks noGrp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0D149237-FBC8-4002-98A6-6DB53FE7CCCA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63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D54036E9-AF53-2977-3F55-73F0F5B82849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2C836156-FEE6-4253-990C-768EFB654F6C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67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DC76447A-8D65-B85F-4C29-77DC036F9F8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54D2C7D8-ABCC-1999-4044-FCD91B0E65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81B6941-357D-F78F-B300-4CD7013BD51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60224317-4D0D-46EF-AC1E-83B7007C78E6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71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19AE7038-A901-963E-4247-CA2839DFD11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D8E38EBE-6F72-6B99-01AD-5B014A8BBC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Put together circuit # 7 and leave in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361BF46-2AD8-69DA-4DB1-7B53A6919581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AC4A99BA-7BCF-44E8-8CD8-E73EA2CC7EF6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72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B2880A17-9F66-92B6-18AC-B4ABDDECA6F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0852F321-F26F-8DE2-E0A9-F05D437A5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27FD55D-10E5-7C91-7FD7-89978AE20C6B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40A5E148-6A76-4EA8-86C9-DB5A1DCC101F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3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8B669523-9AFB-B455-DFD9-AFA09864D06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D50C038F-78B4-7FF8-2C24-F566DF876A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5F78563C-909A-771C-9C41-142810B69EC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01E2FF4A-9DEF-459E-A1BE-E2D89438F283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81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B7E7ABA4-385C-856C-95FD-8A466EE9A21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7512536B-DB17-C702-748D-E6F229F86D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r>
              <a:rPr lang="en-US" dirty="0">
                <a:cs typeface="+mn-cs"/>
              </a:rPr>
              <a:t>For this reason, we typically do not use Digital I/O 0 or 1 for anything in our designs.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DAD779A-F5A9-59B7-BC36-E1B7A352C71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558A96B0-E454-4202-A0CB-0D96D1F4DF48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85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0787C74B-8FA4-3A40-81BF-D3F75110491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13598456-415D-4DFC-1586-601737EF63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A84B4082-8E34-3916-C047-C8AFACF971C8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922A6241-F56B-4ED3-86ED-512F697146AC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86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6385" name="Text Box 1">
            <a:extLst>
              <a:ext uri="{FF2B5EF4-FFF2-40B4-BE49-F238E27FC236}">
                <a16:creationId xmlns:a16="http://schemas.microsoft.com/office/drawing/2014/main" id="{EA3BFA4F-E7CF-BA5B-77D2-708AA133F76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075160D4-ACA3-FC1A-2AA4-F20B2A043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DAB354B7-6D9E-85B0-D4E2-E66111FF2186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F2D8B561-3B75-4D03-8349-5969A54541AF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88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6385" name="Text Box 1">
            <a:extLst>
              <a:ext uri="{FF2B5EF4-FFF2-40B4-BE49-F238E27FC236}">
                <a16:creationId xmlns:a16="http://schemas.microsoft.com/office/drawing/2014/main" id="{F8FACBB0-E78A-255A-201A-D0A903417B1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965E4D37-24B6-A4B9-3118-B6BEEA7E7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785F5E8-1590-34A8-1E84-BF3CD16F1FE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0988580A-9CB5-4707-A447-E48100A48084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89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6385" name="Text Box 1">
            <a:extLst>
              <a:ext uri="{FF2B5EF4-FFF2-40B4-BE49-F238E27FC236}">
                <a16:creationId xmlns:a16="http://schemas.microsoft.com/office/drawing/2014/main" id="{EADF8415-7801-015F-E8C8-6F8F48D4295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D916CB85-12BC-56A7-7178-4F52F8E21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D4F19F10-AB8D-97DF-68A8-145FB5FCFCD2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40059F8C-AA3E-41AF-9FDD-667AC9510DCD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90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1505" name="Text Box 1">
            <a:extLst>
              <a:ext uri="{FF2B5EF4-FFF2-40B4-BE49-F238E27FC236}">
                <a16:creationId xmlns:a16="http://schemas.microsoft.com/office/drawing/2014/main" id="{E2B99037-430E-7795-811C-7C5903557B6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>
            <a:extLst>
              <a:ext uri="{FF2B5EF4-FFF2-40B4-BE49-F238E27FC236}">
                <a16:creationId xmlns:a16="http://schemas.microsoft.com/office/drawing/2014/main" id="{1DBA2238-3261-3280-599B-0E47E7BA5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411C593B-3046-3711-1BED-956C0D321B8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C122FD18-CD10-4FC6-A9DA-897564FD586A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5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CDF29430-A9C9-029B-4136-09BA81F3A94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75653A5F-E071-6F96-4EBA-9E6447F18C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A66C398-5A50-5A20-4535-627CF9FC94A9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BB8284E6-62EB-411C-838F-05FE8161604F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6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696E3031-38C8-8DC1-4E98-2443E994CA3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BDAA5E60-B5D1-D06F-6FF1-9996DA6749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Look up analog ref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05C98348-6794-17E3-4289-77C972DDD80B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5D157ABD-6F42-4EAB-903D-310790B392A2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7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305B7F92-7D46-EE18-21BA-41ECC201225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B39F11EE-B4F5-B7C5-CFC0-D165B4883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Look up analog ref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44327B6C-3AB4-2AA7-55BB-375DEB2377E4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206878D2-0F16-4438-A83E-073FC453AF8B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8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21CD5FEA-19BB-ED2E-6101-08DA3828E0E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12C4A621-1D44-3E5D-C496-FC442C26C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Look up analog ref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A384AB48-FAC2-FE6D-30FA-E9BBE3997FE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850F9C51-0480-439F-B703-5F01632A23FC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10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F5B06150-03B3-4467-C0B3-1A32AE007F3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81586A64-CDDE-28D4-3962-760FED40A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EF29271-646C-B93E-A742-0CFABF493AD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D473904A-DE94-4492-87E5-17A38D9D9D5B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11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>
            <a:extLst>
              <a:ext uri="{FF2B5EF4-FFF2-40B4-BE49-F238E27FC236}">
                <a16:creationId xmlns:a16="http://schemas.microsoft.com/office/drawing/2014/main" id="{839EF15A-4CA3-E1AD-AA47-0530655D7D2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758B7F0-83B6-A233-F399-0A91426205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491C2C-18F2-8CB9-556A-01785D36FEB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CEE086-01DC-46C1-9671-7792478954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11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B5E7AF-2911-8023-0AD7-94F4723A371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89E177-B0BC-44DB-A86C-08331756AD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028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1513" cy="5484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4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AB7B8B-5428-FC8E-33D4-0EA14B4D7F9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5C8F23-8CE0-436A-A98E-A05AA9B671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909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1EB7FE5-D10E-5E93-A84D-6B3E1C83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DE16A-4151-4799-8CF0-B6386F8AC0F8}" type="datetimeFigureOut">
              <a:rPr lang="en-US"/>
              <a:pPr>
                <a:defRPr/>
              </a:pPr>
              <a:t>9/1/2023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455FBB-A292-4BB6-AB49-DBD28D6B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95369C-6C5C-5C11-FD08-28C14F59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DB3A4B-BD62-4F69-B249-23659616CE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59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3947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147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651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571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4402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190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1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0813" cy="1141413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0813" cy="4418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EAB6BCC-2034-C786-900A-827B443514F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AEDEC-EC05-4EF9-A36E-069F8C346C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800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0056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69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6573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4963"/>
            <a:ext cx="2055813" cy="452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019800" cy="452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3561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457575"/>
            <a:ext cx="7770813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23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93CEAE0-AB3E-DFC0-ADA0-93A31B323C1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FB61D1-3C93-4889-9F77-688D904E3C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47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08413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52600"/>
            <a:ext cx="3810000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FD0C0D-2C56-48DC-5882-589142686E7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947EDB-58F1-4BE0-A469-A594B40DA16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92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411E6DD-C782-BA4D-DACB-53C9AC4C6ED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85859-E4B9-4993-B2E2-81B0BAA833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089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5EAF875-B231-111A-99B2-467BD65C69F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182328-1AA3-4735-824A-290EFE78A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46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2A7C240-86D0-A6BB-BBC3-E135CA0AD89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7E33DD-4E25-4C9B-A4C2-06F4F69FC1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58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577F9-EA1C-2D34-0B36-59A4737122C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E81489-C65B-4F73-A8AA-8479872ACB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27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82C28-5484-0B72-00DE-2C38ADAC7EE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84A55-19BD-45BF-9A64-106F48FDD5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63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creativecommons.org/licenses/by-sa/3.0/us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338BE4AF-2058-6932-3BC9-5E9B3EC0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AA623DAD-9692-4FE7-60AE-1A8ADA2E7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0813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DCB38A1-9D39-2EE5-4BDE-C73828A936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0813" cy="449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B394B47-8210-DD44-A437-0F7F6296455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001000" y="6370638"/>
            <a:ext cx="455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0" hangingPunct="0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</a:defRPr>
            </a:lvl1pPr>
          </a:lstStyle>
          <a:p>
            <a:fld id="{FFB21F9E-8ED7-43F2-8733-160C2CAD2C4A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30" name="Group 5">
            <a:extLst>
              <a:ext uri="{FF2B5EF4-FFF2-40B4-BE49-F238E27FC236}">
                <a16:creationId xmlns:a16="http://schemas.microsoft.com/office/drawing/2014/main" id="{F414C8D7-EACA-907B-E020-7A965CB180D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885950" y="6297613"/>
            <a:ext cx="5476875" cy="488950"/>
            <a:chOff x="1885950" y="6164473"/>
            <a:chExt cx="5476875" cy="488738"/>
          </a:xfrm>
        </p:grpSpPr>
        <p:sp>
          <p:nvSpPr>
            <p:cNvPr id="1031" name="Rectangle 1">
              <a:extLst>
                <a:ext uri="{FF2B5EF4-FFF2-40B4-BE49-F238E27FC236}">
                  <a16:creationId xmlns:a16="http://schemas.microsoft.com/office/drawing/2014/main" id="{6947BD1E-EF36-B858-4993-ABFCBC258A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85950" y="6237713"/>
              <a:ext cx="5476875" cy="4154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  <a:hlinkClick r:id="rId14"/>
                </a:rPr>
                <a:t> </a:t>
              </a:r>
              <a:r>
                <a:rPr lang="en-US" altLang="en-US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</a:rPr>
                <a:t> </a:t>
              </a:r>
              <a:r>
                <a:rPr lang="en-US" altLang="en-US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</a:rPr>
                <a:t>                         </a:t>
              </a:r>
              <a:br>
                <a:rPr lang="en-US" altLang="en-US" sz="700" u="sng">
                  <a:solidFill>
                    <a:schemeClr val="tx1"/>
                  </a:solidFill>
                  <a:cs typeface="Arial" panose="020B0604020202020204" pitchFamily="34" charset="0"/>
                </a:rPr>
              </a:br>
              <a:r>
                <a:rPr lang="en-US" altLang="en-US" sz="900" u="sng">
                  <a:solidFill>
                    <a:srgbClr val="000000"/>
                  </a:solidFill>
                  <a:latin typeface="Helvetica Neue"/>
                  <a:cs typeface="Arial" panose="020B0604020202020204" pitchFamily="34" charset="0"/>
                </a:rPr>
                <a:t>This work is licensed under a </a:t>
              </a:r>
              <a:r>
                <a:rPr lang="en-US" altLang="en-US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  <a:hlinkClick r:id="rId14"/>
                </a:rPr>
                <a:t>Creative Commons Attribution-ShareAlike 3.0 United States License</a:t>
              </a:r>
              <a:r>
                <a:rPr lang="en-US" altLang="en-US" sz="900" u="sng">
                  <a:solidFill>
                    <a:srgbClr val="000000"/>
                  </a:solidFill>
                  <a:latin typeface="Helvetica Neue"/>
                  <a:cs typeface="Arial" panose="020B0604020202020204" pitchFamily="34" charset="0"/>
                </a:rPr>
                <a:t>.</a:t>
              </a:r>
              <a:r>
                <a:rPr lang="en-US" altLang="en-US" sz="700" u="sng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en-US" sz="900" u="sng">
                <a:solidFill>
                  <a:srgbClr val="4374B7"/>
                </a:solidFill>
                <a:latin typeface="Helvetica Neue"/>
                <a:cs typeface="Arial" panose="020B0604020202020204" pitchFamily="34" charset="0"/>
              </a:endParaRPr>
            </a:p>
          </p:txBody>
        </p:sp>
        <p:pic>
          <p:nvPicPr>
            <p:cNvPr id="1032" name="Picture 2" descr="Creative Commons License">
              <a:hlinkClick r:id="rId14"/>
              <a:extLst>
                <a:ext uri="{FF2B5EF4-FFF2-40B4-BE49-F238E27FC236}">
                  <a16:creationId xmlns:a16="http://schemas.microsoft.com/office/drawing/2014/main" id="{B830EC9E-40C1-1BD8-76AB-D779A2AD6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287" y="6164473"/>
              <a:ext cx="838200" cy="295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5pPr>
      <a:lvl6pPr marL="25146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6pPr>
      <a:lvl7pPr marL="29718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7pPr>
      <a:lvl8pPr marL="34290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8pPr>
      <a:lvl9pPr marL="38862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9pPr>
    </p:titleStyle>
    <p:bodyStyle>
      <a:lvl1pPr marL="342900" indent="-3429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HelveticaNeueLT Pro 57 Cn" charset="0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5pPr>
      <a:lvl6pPr marL="25146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6pPr>
      <a:lvl7pPr marL="29718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7pPr>
      <a:lvl8pPr marL="34290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8pPr>
      <a:lvl9pPr marL="38862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3A9DE240-64A4-5D44-645C-A9BDF93176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1" name="Title Placeholder 1">
            <a:extLst>
              <a:ext uri="{FF2B5EF4-FFF2-40B4-BE49-F238E27FC236}">
                <a16:creationId xmlns:a16="http://schemas.microsoft.com/office/drawing/2014/main" id="{4DAFB068-C986-3975-8B5B-A37390CC4A4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Text Placeholder 2">
            <a:extLst>
              <a:ext uri="{FF2B5EF4-FFF2-40B4-BE49-F238E27FC236}">
                <a16:creationId xmlns:a16="http://schemas.microsoft.com/office/drawing/2014/main" id="{FAEB883A-FA21-542F-05D3-8A87FE6035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00BEF-0607-0115-2DCB-ABF7BBD6C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956E4D-7F64-4ED6-8E99-2871C3D56987}" type="datetimeFigureOut">
              <a:rPr lang="en-US"/>
              <a:pPr>
                <a:defRPr/>
              </a:pPr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9F64C-5CD6-3DEB-32F7-8C4CC6ABD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5E19F-2006-062A-D6B4-0F71D004F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A429787C-D6E1-4E6E-98DA-F09042DE68D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A8C3B33E-D9A0-5669-2714-D608C919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-1588" y="0"/>
            <a:ext cx="9145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2C1BD61C-4632-0A56-17B1-B82EF9213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457575"/>
            <a:ext cx="7770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F4BC1C6-9D7D-9293-F9A9-AC56925FA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9pPr>
    </p:titleStyle>
    <p:bodyStyle>
      <a:lvl1pPr marL="342900" indent="-342900" algn="l" defTabSz="457200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HelveticaNeueLT Pro 57 Cn" charset="0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geek-life/hands-on/the-making-of-arduino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5.jpeg"/><Relationship Id="rId7" Type="http://schemas.openxmlformats.org/officeDocument/2006/relationships/image" Target="../media/image77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hyperlink" Target="http://creativecommons.org/licenses/by-sa/3.0/us/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falstad.com/circuit/#%24+4+5.0E-6+10.20027730826997+50+5.0+43%0Ar+288+160+288+256+0+10000.0%0AR+288+160+288+128+0+0+40.0+5.0+0.0+0.0+0.5%0Aw+288+256+336+256+0%0As+288+256+288+336+0+1+true%0Ag+288+336+288+368+0%0AM+336+256+384+256+0+2.5%0A" TargetMode="External"/><Relationship Id="rId2" Type="http://schemas.openxmlformats.org/officeDocument/2006/relationships/hyperlink" Target="http://falstad.com/circuit/#%24+4+5.0E-6+10.20027730826997+50+5.0+43%0Ar+240+224+240+320+0+10000.0%0Ag+240+320+240+368+0%0As+240+224+240+128+0+1+true%0AR+240+128+240+80+0+0+40.0+5.0+0.0+0.0+0.5%0Aw+240+224+304+224+0%0AM+304+224+352+224+0+2.5%0Ax+301+257+412+261+0+16+to+Digital+Input+3%0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ourcehardwarejunkies.com/tutorial-03-digitalread-and-serial-port-communication/" TargetMode="External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falstad.com/circuit/#%24+4+5.0E-6+10.20027730826997+50+5.0+43%0Ar+400+224+400+320+0+2000.0%0Ag+400+320+400+368+0%0AR+400+128+400+80+0+0+40.0+5.0+0.0+0.0+0.5%0Aw+400+224+464+224+0%0Ar+400+128+400+224+0+8000.0%0A174+160+176+160+272+0+10000.0+0.797+Resistance%0Aw+176+224+224+224+0%0AO+464+224+528+224+1%0AR+160+176+160+80+0+0+40.0+5.0+0.0+0.0+0.5%0Ag+160+272+160+368+0%0AO+224+224+288+224+1%0A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9CCB9952-D8D0-1267-D7DF-F062E2CA4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505200"/>
            <a:ext cx="7772400" cy="6096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000" dirty="0">
                <a:solidFill>
                  <a:srgbClr val="FFFFFF"/>
                </a:solidFill>
              </a:rPr>
              <a:t>Intro to </a:t>
            </a:r>
            <a:r>
              <a:rPr lang="en-US" sz="3000" dirty="0" err="1">
                <a:solidFill>
                  <a:srgbClr val="FFFFFF"/>
                </a:solidFill>
              </a:rPr>
              <a:t>Arduino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8C8D1AC0-A3F0-8253-6EF7-C160AED605C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609600" y="4038600"/>
            <a:ext cx="7772400" cy="750888"/>
          </a:xfrm>
        </p:spPr>
        <p:txBody>
          <a:bodyPr lIns="90000" tIns="46800" rIns="90000" bIns="46800"/>
          <a:lstStyle/>
          <a:p>
            <a:pPr marL="0" indent="0" algn="ctr" eaLnBrk="1" hangingPunct="1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FFFFFF"/>
                </a:solidFill>
              </a:rPr>
              <a:t>Zero to Prototyping</a:t>
            </a:r>
          </a:p>
          <a:p>
            <a:pPr marL="0" indent="0" algn="ctr" eaLnBrk="1" hangingPunct="1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FFFFFF"/>
                </a:solidFill>
              </a:rPr>
              <a:t>in a Flash!</a:t>
            </a:r>
          </a:p>
          <a:p>
            <a:pPr marL="0" indent="0" algn="ctr" eaLnBrk="1" hangingPunct="1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E0D9379-3294-4435-1C64-041C0F240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07088"/>
            <a:ext cx="7772400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800" dirty="0">
                <a:solidFill>
                  <a:srgbClr val="FFFFFF"/>
                </a:solidFill>
              </a:rPr>
              <a:t>Material designed by Linz Craig, Nick Poole, </a:t>
            </a:r>
            <a:r>
              <a:rPr lang="en-US" sz="1800" dirty="0" err="1">
                <a:solidFill>
                  <a:srgbClr val="FFFFFF"/>
                </a:solidFill>
              </a:rPr>
              <a:t>Prashanta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Aryal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</a:p>
          <a:p>
            <a:pPr marL="0" indent="0" algn="ctr" eaLnBrk="1" hangingPunct="1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800" dirty="0">
                <a:solidFill>
                  <a:srgbClr val="FFFFFF"/>
                </a:solidFill>
              </a:rPr>
              <a:t>Theo Simpson, Tai Johnson, and Eli </a:t>
            </a:r>
            <a:r>
              <a:rPr lang="en-US" sz="1800" dirty="0" err="1">
                <a:solidFill>
                  <a:srgbClr val="FFFFFF"/>
                </a:solidFill>
              </a:rPr>
              <a:t>Santistevan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7608274D-E92F-DC71-C315-31C2B6022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err="1"/>
              <a:t>Arduino</a:t>
            </a:r>
            <a:r>
              <a:rPr lang="en-US" dirty="0"/>
              <a:t> Shields</a:t>
            </a:r>
          </a:p>
        </p:txBody>
      </p:sp>
      <p:pic>
        <p:nvPicPr>
          <p:cNvPr id="13315" name="Picture 1" descr="09490-01.jpg">
            <a:extLst>
              <a:ext uri="{FF2B5EF4-FFF2-40B4-BE49-F238E27FC236}">
                <a16:creationId xmlns:a16="http://schemas.microsoft.com/office/drawing/2014/main" id="{B205177E-F4A4-6651-D7A5-E21C0BA57A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25146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2" descr="09490-02.jpg">
            <a:extLst>
              <a:ext uri="{FF2B5EF4-FFF2-40B4-BE49-F238E27FC236}">
                <a16:creationId xmlns:a16="http://schemas.microsoft.com/office/drawing/2014/main" id="{437A2039-C41F-4833-B28F-9888117A15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 descr="09490-05.jpg">
            <a:extLst>
              <a:ext uri="{FF2B5EF4-FFF2-40B4-BE49-F238E27FC236}">
                <a16:creationId xmlns:a16="http://schemas.microsoft.com/office/drawing/2014/main" id="{19EB29C5-EBEA-FB95-2673-99D4C560498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146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4" descr="10007-01.jpg">
            <a:extLst>
              <a:ext uri="{FF2B5EF4-FFF2-40B4-BE49-F238E27FC236}">
                <a16:creationId xmlns:a16="http://schemas.microsoft.com/office/drawing/2014/main" id="{9FCE38F4-CB15-BCA7-FD28-95EF4BC642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1">
            <a:extLst>
              <a:ext uri="{FF2B5EF4-FFF2-40B4-BE49-F238E27FC236}">
                <a16:creationId xmlns:a16="http://schemas.microsoft.com/office/drawing/2014/main" id="{887F3D83-D119-2746-DB22-14182F756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63" y="1600200"/>
            <a:ext cx="110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PCB	</a:t>
            </a:r>
            <a:endParaRPr lang="en-US" altLang="en-US"/>
          </a:p>
        </p:txBody>
      </p:sp>
      <p:sp>
        <p:nvSpPr>
          <p:cNvPr id="13320" name="Rectangle 2">
            <a:extLst>
              <a:ext uri="{FF2B5EF4-FFF2-40B4-BE49-F238E27FC236}">
                <a16:creationId xmlns:a16="http://schemas.microsoft.com/office/drawing/2014/main" id="{F85D59CE-F701-CA86-7B51-C25AAA473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1576388"/>
            <a:ext cx="1725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Built Shield</a:t>
            </a:r>
            <a:endParaRPr lang="en-US" altLang="en-US"/>
          </a:p>
        </p:txBody>
      </p:sp>
      <p:sp>
        <p:nvSpPr>
          <p:cNvPr id="13321" name="Rectangle 4">
            <a:extLst>
              <a:ext uri="{FF2B5EF4-FFF2-40B4-BE49-F238E27FC236}">
                <a16:creationId xmlns:a16="http://schemas.microsoft.com/office/drawing/2014/main" id="{CE1989DD-A2DC-CCE9-007A-80A8D3B9D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713" y="1576388"/>
            <a:ext cx="2238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Inserted Shield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7176BB0-6630-FDB5-6929-FB18DF543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Arduino Shields</a:t>
            </a:r>
            <a:endParaRPr lang="en-US" dirty="0"/>
          </a:p>
        </p:txBody>
      </p:sp>
      <p:pic>
        <p:nvPicPr>
          <p:cNvPr id="14339" name="Picture 2" descr="09736-01.jpg">
            <a:extLst>
              <a:ext uri="{FF2B5EF4-FFF2-40B4-BE49-F238E27FC236}">
                <a16:creationId xmlns:a16="http://schemas.microsoft.com/office/drawing/2014/main" id="{60204C04-4D8D-263D-F6CF-2C192E8B1F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30480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3" descr="09802-01.jpg">
            <a:extLst>
              <a:ext uri="{FF2B5EF4-FFF2-40B4-BE49-F238E27FC236}">
                <a16:creationId xmlns:a16="http://schemas.microsoft.com/office/drawing/2014/main" id="{BD649F54-60F0-B5C8-EA11-82A8E8C507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048000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9">
            <a:extLst>
              <a:ext uri="{FF2B5EF4-FFF2-40B4-BE49-F238E27FC236}">
                <a16:creationId xmlns:a16="http://schemas.microsoft.com/office/drawing/2014/main" id="{CE68C1A6-668D-EE89-FEFA-DF08ECC42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63" y="2309813"/>
            <a:ext cx="1450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Micro SD</a:t>
            </a:r>
            <a:endParaRPr lang="en-US" altLang="en-US"/>
          </a:p>
        </p:txBody>
      </p:sp>
      <p:sp>
        <p:nvSpPr>
          <p:cNvPr id="14342" name="Rectangle 10">
            <a:extLst>
              <a:ext uri="{FF2B5EF4-FFF2-40B4-BE49-F238E27FC236}">
                <a16:creationId xmlns:a16="http://schemas.microsoft.com/office/drawing/2014/main" id="{C83935E2-5BFB-8EAD-F9AF-19963580E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286000"/>
            <a:ext cx="1862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MP3 Trigger</a:t>
            </a:r>
            <a:endParaRPr lang="en-US" altLang="en-US"/>
          </a:p>
        </p:txBody>
      </p:sp>
      <p:sp>
        <p:nvSpPr>
          <p:cNvPr id="14343" name="Rectangle 11">
            <a:extLst>
              <a:ext uri="{FF2B5EF4-FFF2-40B4-BE49-F238E27FC236}">
                <a16:creationId xmlns:a16="http://schemas.microsoft.com/office/drawing/2014/main" id="{75652E06-4FEA-6095-FDC1-146F35F68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263" y="2286000"/>
            <a:ext cx="80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LCD</a:t>
            </a:r>
          </a:p>
        </p:txBody>
      </p:sp>
      <p:pic>
        <p:nvPicPr>
          <p:cNvPr id="14344" name="Picture 2" descr="https://dlnmh9ip6v2uc.cloudfront.net/images/products/1/1/8/5/1/11851-01.jpg">
            <a:extLst>
              <a:ext uri="{FF2B5EF4-FFF2-40B4-BE49-F238E27FC236}">
                <a16:creationId xmlns:a16="http://schemas.microsoft.com/office/drawing/2014/main" id="{D9F0E6C9-E3FC-4C73-18F0-A5511CD8A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31242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D5BF485-61E3-5E7E-86CE-C180F5F61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SIK Components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A68426-C50C-5728-71E5-25AC7D38497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597025"/>
          <a:ext cx="8458200" cy="4530725"/>
        </p:xfrm>
        <a:graphic>
          <a:graphicData uri="http://schemas.openxmlformats.org/drawingml/2006/table">
            <a:tbl>
              <a:tblPr/>
              <a:tblGrid>
                <a:gridCol w="1776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5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2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3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Push Button</a:t>
                      </a:r>
                    </a:p>
                  </a:txBody>
                  <a:tcPr marL="78010" marR="78010" marT="63489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Digital Input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Switch - Closes or opens circuit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Polarized, needs resistor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6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Trim potentiometer</a:t>
                      </a:r>
                    </a:p>
                  </a:txBody>
                  <a:tcPr marL="78010" marR="78010" marT="63489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Variable resistor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Also called 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Trimpot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.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38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Photoresistor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7375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31204" marR="31204" marT="44957" marB="3119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Light Dependent Resistor (LDR)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Resistance varies with light.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41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Relay</a:t>
                      </a:r>
                    </a:p>
                  </a:txBody>
                  <a:tcPr marL="78010" marR="78010" marT="63489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Digital Output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Switch driven by a small signal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Used to control larger voltages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38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Temp Sensor</a:t>
                      </a:r>
                    </a:p>
                  </a:txBody>
                  <a:tcPr marL="78010" marR="78010" marT="57375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Temp Dependent Resistor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3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Flex Sensor</a:t>
                      </a:r>
                    </a:p>
                  </a:txBody>
                  <a:tcPr marL="78010" marR="78010" marT="57375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Variable resistor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42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Soft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Trimpot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7375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Variable resistor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Careful of shorts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3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RGB LED</a:t>
                      </a:r>
                    </a:p>
                  </a:txBody>
                  <a:tcPr marL="78010" marR="78010" marT="63489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Dig &amp; Analog Output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16,777,216 different colors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Ooh... So pretty.</a:t>
                      </a:r>
                    </a:p>
                  </a:txBody>
                  <a:tcPr marL="78010" marR="78010" marT="54318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Picture 72">
            <a:extLst>
              <a:ext uri="{FF2B5EF4-FFF2-40B4-BE49-F238E27FC236}">
                <a16:creationId xmlns:a16="http://schemas.microsoft.com/office/drawing/2014/main" id="{8F7C49CC-FA90-9D96-2E4C-D97A3435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709738"/>
            <a:ext cx="700088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71">
            <a:extLst>
              <a:ext uri="{FF2B5EF4-FFF2-40B4-BE49-F238E27FC236}">
                <a16:creationId xmlns:a16="http://schemas.microsoft.com/office/drawing/2014/main" id="{3264003A-7B16-2D55-7AA0-C218CA307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5600" y="2162175"/>
            <a:ext cx="730250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70">
            <a:extLst>
              <a:ext uri="{FF2B5EF4-FFF2-40B4-BE49-F238E27FC236}">
                <a16:creationId xmlns:a16="http://schemas.microsoft.com/office/drawing/2014/main" id="{CE2DFD24-B0B5-B56B-69CF-A159E43D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2825" y="3017838"/>
            <a:ext cx="145097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73">
            <a:extLst>
              <a:ext uri="{FF2B5EF4-FFF2-40B4-BE49-F238E27FC236}">
                <a16:creationId xmlns:a16="http://schemas.microsoft.com/office/drawing/2014/main" id="{DABEC83A-FE74-CEB3-FC2C-1C8BA245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70175" y="3400425"/>
            <a:ext cx="6064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74">
            <a:extLst>
              <a:ext uri="{FF2B5EF4-FFF2-40B4-BE49-F238E27FC236}">
                <a16:creationId xmlns:a16="http://schemas.microsoft.com/office/drawing/2014/main" id="{55B240A7-B83C-3A13-14A4-4F23D7408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400" y="4611688"/>
            <a:ext cx="1584325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75">
            <a:extLst>
              <a:ext uri="{FF2B5EF4-FFF2-40B4-BE49-F238E27FC236}">
                <a16:creationId xmlns:a16="http://schemas.microsoft.com/office/drawing/2014/main" id="{1966113E-BAAD-4313-016D-EDA32975F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057400" y="5097463"/>
            <a:ext cx="1543050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Picture 76">
            <a:extLst>
              <a:ext uri="{FF2B5EF4-FFF2-40B4-BE49-F238E27FC236}">
                <a16:creationId xmlns:a16="http://schemas.microsoft.com/office/drawing/2014/main" id="{CFDE99EF-A6D8-9987-2F43-29CF0ED0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6000" y="5710238"/>
            <a:ext cx="12001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Picture 77">
            <a:extLst>
              <a:ext uri="{FF2B5EF4-FFF2-40B4-BE49-F238E27FC236}">
                <a16:creationId xmlns:a16="http://schemas.microsoft.com/office/drawing/2014/main" id="{7C65FF2B-03AF-4DBF-8D40-578B1A11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209800" y="3990975"/>
            <a:ext cx="13160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F7894E9-89D3-8702-6F86-FEAE7F8B13F9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219200"/>
          <a:ext cx="8458200" cy="358775"/>
        </p:xfrm>
        <a:graphic>
          <a:graphicData uri="http://schemas.openxmlformats.org/drawingml/2006/table">
            <a:tbl>
              <a:tblPr/>
              <a:tblGrid>
                <a:gridCol w="1776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5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2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Name</a:t>
                      </a:r>
                    </a:p>
                  </a:txBody>
                  <a:tcPr marL="78010" marR="78010" marT="63367" marB="40479" horzOverflow="overflow">
                    <a:lnL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Image</a:t>
                      </a:r>
                    </a:p>
                  </a:txBody>
                  <a:tcPr marL="78010" marR="78010" marT="54214" marB="40479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Type</a:t>
                      </a:r>
                    </a:p>
                  </a:txBody>
                  <a:tcPr marL="78010" marR="78010" marT="54214" marB="40479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Function</a:t>
                      </a:r>
                    </a:p>
                  </a:txBody>
                  <a:tcPr marL="78010" marR="78010" marT="54214" marB="40479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Notes</a:t>
                      </a:r>
                    </a:p>
                  </a:txBody>
                  <a:tcPr marL="78010" marR="78010" marT="54214" marB="40479" horzOverflow="overflow">
                    <a:lnL>
                      <a:noFill/>
                    </a:lnL>
                    <a:lnR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74BD-3B06-48DA-1CEE-874A633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eaLnBrk="1" hangingPunct="1">
              <a:defRPr/>
            </a:pPr>
            <a:r>
              <a:rPr lang="en-US" dirty="0"/>
              <a:t>SIK Components</a:t>
            </a:r>
          </a:p>
        </p:txBody>
      </p:sp>
      <p:pic>
        <p:nvPicPr>
          <p:cNvPr id="16387" name="Picture 2">
            <a:extLst>
              <a:ext uri="{FF2B5EF4-FFF2-40B4-BE49-F238E27FC236}">
                <a16:creationId xmlns:a16="http://schemas.microsoft.com/office/drawing/2014/main" id="{7DE58AF5-6AA7-CAC8-2E64-415B45D05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196975"/>
            <a:ext cx="6446838" cy="488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83BA-F740-A68F-9B9F-9F972BB2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eaLnBrk="1" hangingPunct="1">
              <a:defRPr/>
            </a:pPr>
            <a:r>
              <a:rPr lang="en-US" dirty="0"/>
              <a:t>SIK Components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C5A58B9E-FF61-8496-0EBA-6820C1B09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1231900"/>
            <a:ext cx="6451600" cy="491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BF6650-C4BA-E463-3DDC-31C9F572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SIK Components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0C4B8354-DE24-417B-E573-19E41112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888" y="369888"/>
            <a:ext cx="3170237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2">
            <a:extLst>
              <a:ext uri="{FF2B5EF4-FFF2-40B4-BE49-F238E27FC236}">
                <a16:creationId xmlns:a16="http://schemas.microsoft.com/office/drawing/2014/main" id="{AECEE2A2-2DDF-4C4C-2759-56603260F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369888"/>
            <a:ext cx="31877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>
            <a:extLst>
              <a:ext uri="{FF2B5EF4-FFF2-40B4-BE49-F238E27FC236}">
                <a16:creationId xmlns:a16="http://schemas.microsoft.com/office/drawing/2014/main" id="{D8145216-75FE-5397-DA51-7262CDB75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528638"/>
            <a:ext cx="3876675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5">
            <a:extLst>
              <a:ext uri="{FF2B5EF4-FFF2-40B4-BE49-F238E27FC236}">
                <a16:creationId xmlns:a16="http://schemas.microsoft.com/office/drawing/2014/main" id="{F79DD30A-F3D8-8BF5-04A3-D5ADF72A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690688"/>
            <a:ext cx="386715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D75B-95A9-E643-CD34-848EB70E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Electricity \ Electronics Basic Concept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684D8-D3B8-F769-5E7A-5B25427F4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dirty="0"/>
              <a:t>Ohms Law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dirty="0"/>
              <a:t>Voltage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dirty="0"/>
              <a:t>Current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dirty="0"/>
              <a:t>Resistance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dirty="0"/>
              <a:t>Using a Multi-meter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55BF1090-9DF9-1997-F3BD-2E9088DBB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Ohm</a:t>
            </a:r>
            <a:r>
              <a:rPr lang="en-US" altLang="en-US"/>
              <a:t>’</a:t>
            </a:r>
            <a:r>
              <a:rPr lang="en-US"/>
              <a:t>s Law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464D181D-A50B-548C-98C1-F7932EF868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3"/>
            <a:stretch>
              <a:fillRect l="-1256" t="-966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C42A9-F945-A927-315C-3C01C5D6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Electrical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F29729-25C4-0599-8BBD-010C359B9D0A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228600" y="1219200"/>
          <a:ext cx="8686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6123E56-146F-82C0-54D1-F38ACF8F38F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65636" y="5989935"/>
            <a:ext cx="2225289" cy="58477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22533" name="Picture 3">
            <a:extLst>
              <a:ext uri="{FF2B5EF4-FFF2-40B4-BE49-F238E27FC236}">
                <a16:creationId xmlns:a16="http://schemas.microsoft.com/office/drawing/2014/main" id="{22EA55E1-F559-A5B9-B1F0-CE74705C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190500"/>
            <a:ext cx="21494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4" name="AutoShape 2" descr="data:image/jpeg;base64,/9j/4AAQSkZJRgABAQAAAQABAAD/2wCEAAkGBwgHBhAIBwgWFBQXGSIXFhgXGBoaIBoiJyAdHyAgHCogKCklHB4oHicfJDQkLSksMS8uHx82ODMvNygvLi0BCgoKBQUFDgUFDisZExkrKysrKysrKysrKysrKysrKysrKysrKysrKysrKysrKysrKysrKysrKysrKysrKysrK//AABEIAOEA4QMBIgACEQEDEQH/xAAcAAEAAwEBAQEBAAAAAAAAAAAABgcIBQIEAwH/xABHEAACAQIDAwULCAkDBQAAAAAAAQIDBAUGEQchMRJBUWGBCBMWIlZicZGTodEUMkJygqKx0hUXIyRSVZKywTZ0wjM0N0Nj/8QAFAEBAAAAAAAAAAAAAAAAAAAAAP/EABQRAQAAAAAAAAAAAAAAAAAAAAD/2gAMAwEAAhEDEQA/ALxAAAAAAAAAAAAAAAAAAAAAAAAAAAAAAAAAAAAAAAAAAAAAAAAAAAAAAAAAAAAAAAAAAAAAAAAAAAAAAAAAAAAAAAAAAAAAAAAAAAAAAAAAAAAAAAAAAAAAAAAAAAAAAAAAAAAAAVznba/gWXZStcPfyqutzjB+JF+dLfv6lr2FNZh2rZuxuUo/pHvEH9CguR7/AJ3vA1Fd39lZR5V7dwprpnKMfxOPVz1lOi2qmYrbVf8A1i/wZkGvXrXNV1birKcnxcm2/efmBsCnnzKVXdDMdt21Yr8Tr2WKYdfrWxv6dT6k4y/BmKD1TqTpTU6U2muDT0aA3CDJeAbS824E0rbFpVIL6Fb9on1b/GS9DRb+TdteEYtKNrmCmrWo93L11pvt4w7d3WBaoPMJxqQU6ck01qmt6foPQAAAAAAAAAAAAAAAAAAAAAAAAHivWp29GVavUUYxWspN6JJcW+hGddqO1m6xypPCsu1XTtlulUWqlV/LDq4vn6D7Nuef5397LLGE1v2UH+3kn8+S+h9WPP0v0b6dAH0WFjd4jdRtbC2lUqS3RjBOTfqOzkfKOIZxxpYfYLkxXjVajXi049L6W+CXO+pNrUeUMoYRlHD1a4Vb6Nrx6j0c5vpk/wDHBAUfgOw3MV/TVXFLmnbJ8z/aS7UtEv6iXW2wHB4x/esaryfmxhH8eUXCAKgr7AcElH93xivF+coS/BIi+NbBsatYOeEYlTr+bJOnLs4pvtRocAYrxnBsSwO8dni9lOlNc0lpr1rma60fAbQzBgOGZiw92OMWkakHw14xfTF8YvrRmHaTkG8yTiSXKdS3qf8ASq6fdnzKS963rnSD79m207EMpV42d7J1rRvfBvV0+un0fV4Pqe80xhmI2mLWFO/w+up05rlRkuf4Pq5jExY2x7P1TK2LrDsQq/ulaWktf/XJ7lNdXBS6t/NvDToP4mmtUz+gAAAAAAAAAAAAAAAAAAAIltRzP4K5QrXlGelWf7Oj9Z8/2VrLsJaZ57ozGZXOY6GDwl4tGny5Lzp/CKXrYFRylKcnKctW97b5z3Qo1LivGhQg5Sk1GKXFtvRJdp+ZY2wjA44tnmNzWhrC3g6vVyt0Yr1tv7IF7bO8p0MoZap2EYp1WuXWl/FN8fsrgupdZJwAAAAAAAcrM+BWeZcDrYVfx8Wa0T54vmkutPedUAYpxrDLnBcVrYZfQ0qUpOEuznXU1vXUz4i3+6NwRWuPW2M0obq0HCf1oaaN9bi1/SVABpvYZmmWPZU+QXdXWtbaQer3uH0H2LWP2SyDLmw7GpYVn2jQcvErp0ZenjHt5SS7WajAAAAAAAAAAAAAAAAAAAAZG2pXvy/aBiFZS1SquC+ylD/BrkxjmubqZpvpvnr1H9+QHKL+7muwjDCL7EGt86kafZGOv/L3FAml+58pqGQOUlxrzfuigLMAAAAAAAAAAFZd0HYq6yGrnnpVoS7HrD8ZL1GaTV+2SnGps2vuVzRi/vwMoAfdgV3+j8btr1S073VhPX0STNqRalFSRh025YT75Y0pvngn7kB+4AAAAAAAAAAAAAAAAAAGN870JW2csQpTjppcVPfNte42QZX224fKw2i3Umt1VRqx7YpP7ykBBDS3c9VVPITgnvjXmvdFmaS++5qvlLDL/D298ZxqL7ScX/avWBdAAAAAAAAAAAhO2esqOza95XOoR9c4mUjSfdDX3ybI8LVPfVrRj2JSk/ekZsA90acq1aNKHGTSXabct497oRh0JL3GP8g4fLFM6WFnFca0W/RF8qX3UzYgAAAAAAAAAAAAAAAAAAAClu6PwF1bK1x6jDfB95qPqe+LfolqvtF0nMzJg1DMGBV8Juvm1YOOv8L5pLrT0fYBi8sjYJjCw3PUbWpPSNxB0/tbpR/BrtIHjGGXWDYpVw2+hyalOTjJf5XU1vXUz8rG7rWF7TvLWek4SU4voaeqA24DlZWxuhmPL9vi1twqRTa48mXCUeyWq7DqgAAAAAAA+bEb63w2wq315U5NOnFzk+hJasChe6OxhXOPWuEU5bqMHOX1p6adqil/UU+dPMuM18wY9cYtcrSVWblp0LmXYtF2HPo0qletGjRg5Sk1GKXFt7kl2gW33OuAu6x+vjdWHi0Y8iD8+XH1R1/qRoUjOzrLMcp5ToYa9O+acuq+mct79Om6K6kiTAAAAAAAAAAAAAAAAAAAAAAFR7dMhSxiz8I8Kpa1qUdKsV9OC5150d/pXoSM8G4ygdsOy6dlUnj+W7fWk99alFfM86CX0Olc3o4Bz9hmeI4Hin6CxKppQry8STe6nU6+iMuHp06zRxhwvzY9tRp3NGnl7MlxpUXi0a0n8/ohN/xcyb47lx4hc4AAAAAUVt9zxGrLwVwypuTUrmS6eMafZxfYukk21rabRy3Qng+C1VK7ktJSW9UU+d+f0Lm4vmTzbUnOrUdSrNtt6tt6tvnb6WB5Lr2D5ClVrxzVitLSMdfk0X9J8HUfUt6XXv5kcDZNszr5nuo4pjFJwtIvVJ7nWfRHzOmXYudrSlGlToUY0aFNRjFKMYpaJJbkl0LQD2AAAAAAAAAAAAAAAAAAAAAjWes5WWSsOp32IW9ScZz72lT5Oqeje/VrduIT+vzL38rufVT/ADDukf8ASdr/ALhf2TM7gaI/X5l7+V3Pqp/mD295da0eFXPqp/mM7gCV59xLKuMX3y/LVjWt5SetSnNQ5HpjpJuL15uHRoRQAC7ti+0nFbvFKOWcX1rRkmqVVvx4aRb0l/GtFx4rr5r1MqbFv/JNl9v+yRqsAVJtq2iYllutHA8GhyKlSHLlW3NxTbWkFzPd858ObfvVtmcO6L/1rR/28f7pgVbUqTq1HUqzcpN6tt6tvnb6WdrKNfLtriSuM0W9arTjvjTpcnST89tp8nqXHp6eGANC0du+WqFKNKjg9xGMVoko0kkuZLxtyPf6/Mvfyu59VP8AMZ3AGiP1+Ze/ldz6qf5iV5C2g4dnerXp4daVafelFy75yd/K1000b6DJhdncz/8Ad4l9Wl+NQC9wAAAAAAAAAAAAAAAAAB8OLYPhuNUY0MWsadaMXykqkVJJ6aarXn01OV4B5S8m7b2UfgSMARzwDyl5N23so/AeAeUvJu29lH4EjAEc8A8peTdt7KPwHgHlLybtvZR+BIwBxLDKOXMNu43lhglCnUj82cKcU1u0ejXDdqjtgADk4rljAsYuVc4rhFGtNLkqU4Rk9N703829+s6wAjngHlLybtvZR+A8A8peTlt7KPwJGAI54B5S8m7b2UfgPAPKXk5beyj8CRgCOeAeUvJu29lH4HRwjL+D4JKcsIwylRctFLvcFHXTXTXTjxZ0gAAAAAAAAAAAAAAAAAAAAAAAAAAAAAAAAAAAAAAAAAAAAAAAAAAAAAAAAAAAAAAAAAAAAAAAAAAAAAAAAAAAAAAAAAAAAAAAAAAAAAAAAAAAAAAAAAAAAAAAAAAAAAAAAAAAH//Z">
            <a:extLst>
              <a:ext uri="{FF2B5EF4-FFF2-40B4-BE49-F238E27FC236}">
                <a16:creationId xmlns:a16="http://schemas.microsoft.com/office/drawing/2014/main" id="{25AB5F0B-8C14-4000-663D-769E915462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5B28512-CDD6-255D-0C66-9BFA3B1E4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Overview of Class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17D15AEC-E399-E4C8-EA9C-56CCFBC767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lang="en-US" sz="2000" b="1" dirty="0"/>
              <a:t>Getting Started: 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000" dirty="0"/>
              <a:t>Installation, Applications and Materials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000" b="1" dirty="0"/>
              <a:t>Electrical:</a:t>
            </a:r>
            <a:r>
              <a:rPr lang="en-US" sz="2000" dirty="0"/>
              <a:t> 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000" dirty="0"/>
              <a:t>Components, Ohm's Law, Input and Output, Analog and Digital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000" dirty="0"/>
              <a:t>-----------------------------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000" b="1" dirty="0"/>
              <a:t>Programming:</a:t>
            </a:r>
            <a:r>
              <a:rPr lang="en-US" sz="2000" dirty="0"/>
              <a:t> 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000" dirty="0"/>
              <a:t>Split into groups depending on experience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000" b="1" dirty="0"/>
              <a:t>Serial Communication Basics:</a:t>
            </a:r>
            <a:r>
              <a:rPr lang="en-US" sz="2000" dirty="0"/>
              <a:t> 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000" dirty="0"/>
              <a:t>Troubleshooting and Debugging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000" b="1" dirty="0"/>
              <a:t>Virtual Prototyping: 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000" dirty="0"/>
              <a:t>Schematics and PCB Layout in </a:t>
            </a:r>
            <a:r>
              <a:rPr lang="en-US" sz="2000" dirty="0" err="1"/>
              <a:t>Fritzing</a:t>
            </a:r>
            <a:endParaRPr lang="en-US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9EAB-6935-0860-3C92-075799CF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Current Flow Analogy</a:t>
            </a:r>
          </a:p>
        </p:txBody>
      </p:sp>
      <p:pic>
        <p:nvPicPr>
          <p:cNvPr id="23555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FB71346D-B7DE-A8BA-6585-7B38F7AEC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3852863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08566485-5091-64E2-540D-3DD1C80D4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3721100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61278D87-AB25-072B-EE88-108F10A8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3525838"/>
            <a:ext cx="67786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1988F133-E5AE-54DD-13B7-53C78C37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4068763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106FA595-C20A-B5DF-1619-FFB0A4094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4395788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2A15EC36-97B6-8A7B-2E1A-EE537E8ED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095625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A02A80D7-725B-F433-7E53-99708226E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3525838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4" descr="http://www.clker.com/cliparts/5/2/5/c/1197093906998989684johnny_automatic_faucet_1.svg.hi.png">
            <a:extLst>
              <a:ext uri="{FF2B5EF4-FFF2-40B4-BE49-F238E27FC236}">
                <a16:creationId xmlns:a16="http://schemas.microsoft.com/office/drawing/2014/main" id="{473BE76A-D0E1-0CD0-F928-1A5E9FAE3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1525588"/>
            <a:ext cx="182403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3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4C629510-A1D1-8274-47DE-EE64BC1D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3835400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39258E7A-10E1-610D-A293-C78FB1FF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3" y="4511675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5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44BED8A7-A07E-E3AF-4220-6D3CA169F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3078163"/>
            <a:ext cx="6794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6" name="Picture 4" descr="http://www.clker.com/cliparts/5/2/5/c/1197093906998989684johnny_automatic_faucet_1.svg.hi.png">
            <a:extLst>
              <a:ext uri="{FF2B5EF4-FFF2-40B4-BE49-F238E27FC236}">
                <a16:creationId xmlns:a16="http://schemas.microsoft.com/office/drawing/2014/main" id="{90F022DA-331D-6755-E4A3-DFA5C1433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08125"/>
            <a:ext cx="18224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7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F5D0519D-4B78-9F33-02D9-BABE5563C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5" y="4340225"/>
            <a:ext cx="67786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8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94531717-7D72-1275-B0C0-5FAC9292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4781550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9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067B89DD-8B21-827F-9E64-493A9DA7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4867275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Box 2">
            <a:extLst>
              <a:ext uri="{FF2B5EF4-FFF2-40B4-BE49-F238E27FC236}">
                <a16:creationId xmlns:a16="http://schemas.microsoft.com/office/drawing/2014/main" id="{93E0B5FA-872C-069F-3B13-8F07BAE0E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75" y="5486400"/>
            <a:ext cx="2219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High Current</a:t>
            </a:r>
          </a:p>
        </p:txBody>
      </p:sp>
      <p:sp>
        <p:nvSpPr>
          <p:cNvPr id="23571" name="TextBox 22">
            <a:extLst>
              <a:ext uri="{FF2B5EF4-FFF2-40B4-BE49-F238E27FC236}">
                <a16:creationId xmlns:a16="http://schemas.microsoft.com/office/drawing/2014/main" id="{07A3F11E-B719-A501-8E6D-E08079623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7013" y="5486400"/>
            <a:ext cx="2217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Low Current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D3443C-65EE-7906-9B88-37259CBBB71C}"/>
              </a:ext>
            </a:extLst>
          </p:cNvPr>
          <p:cNvCxnSpPr/>
          <p:nvPr/>
        </p:nvCxnSpPr>
        <p:spPr bwMode="auto">
          <a:xfrm>
            <a:off x="4572000" y="1981200"/>
            <a:ext cx="0" cy="3733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3573" name="Picture 3">
            <a:extLst>
              <a:ext uri="{FF2B5EF4-FFF2-40B4-BE49-F238E27FC236}">
                <a16:creationId xmlns:a16="http://schemas.microsoft.com/office/drawing/2014/main" id="{F6D5254B-0A06-CE1B-5CB8-225DC404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190500"/>
            <a:ext cx="21494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68">
            <a:extLst>
              <a:ext uri="{FF2B5EF4-FFF2-40B4-BE49-F238E27FC236}">
                <a16:creationId xmlns:a16="http://schemas.microsoft.com/office/drawing/2014/main" id="{92221069-0771-E8B7-834C-81AEAB62A06B}"/>
              </a:ext>
            </a:extLst>
          </p:cNvPr>
          <p:cNvGrpSpPr>
            <a:grpSpLocks/>
          </p:cNvGrpSpPr>
          <p:nvPr/>
        </p:nvGrpSpPr>
        <p:grpSpPr bwMode="auto">
          <a:xfrm>
            <a:off x="5664200" y="1995488"/>
            <a:ext cx="1522413" cy="2044700"/>
            <a:chOff x="1125781" y="1059543"/>
            <a:chExt cx="1522169" cy="2044790"/>
          </a:xfrm>
        </p:grpSpPr>
        <p:sp>
          <p:nvSpPr>
            <p:cNvPr id="24622" name="Rectangle 69">
              <a:extLst>
                <a:ext uri="{FF2B5EF4-FFF2-40B4-BE49-F238E27FC236}">
                  <a16:creationId xmlns:a16="http://schemas.microsoft.com/office/drawing/2014/main" id="{A54F94C7-8615-AC6B-BE02-92B8FB9E9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1507508"/>
              <a:ext cx="1371600" cy="1587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b="1">
                  <a:solidFill>
                    <a:schemeClr val="tx1"/>
                  </a:solidFill>
                </a:rPr>
                <a:t>Water</a:t>
              </a:r>
            </a:p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b="1">
                  <a:solidFill>
                    <a:schemeClr val="tx1"/>
                  </a:solidFill>
                </a:rPr>
                <a:t>Tower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B4C6CAF-899C-0682-3750-E4876EE48E47}"/>
                </a:ext>
              </a:extLst>
            </p:cNvPr>
            <p:cNvSpPr/>
            <p:nvPr/>
          </p:nvSpPr>
          <p:spPr bwMode="auto">
            <a:xfrm>
              <a:off x="1148002" y="2305785"/>
              <a:ext cx="1361857" cy="793785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 b="1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624" name="Oval 71">
              <a:extLst>
                <a:ext uri="{FF2B5EF4-FFF2-40B4-BE49-F238E27FC236}">
                  <a16:creationId xmlns:a16="http://schemas.microsoft.com/office/drawing/2014/main" id="{1A72DD7D-2855-22CD-88E4-D87B559D7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4" y="1059543"/>
              <a:ext cx="1500186" cy="44796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>
                <a:solidFill>
                  <a:schemeClr val="tx1"/>
                </a:solidFill>
              </a:endParaRPr>
            </a:p>
          </p:txBody>
        </p:sp>
        <p:sp>
          <p:nvSpPr>
            <p:cNvPr id="24625" name="Oval 72">
              <a:extLst>
                <a:ext uri="{FF2B5EF4-FFF2-40B4-BE49-F238E27FC236}">
                  <a16:creationId xmlns:a16="http://schemas.microsoft.com/office/drawing/2014/main" id="{219971B7-736A-935B-D024-F505C5302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781" y="1156988"/>
              <a:ext cx="1384439" cy="2743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>
                <a:solidFill>
                  <a:schemeClr val="tx1"/>
                </a:solidFill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614325E-973A-FB61-D384-96CEADC9B928}"/>
                </a:ext>
              </a:extLst>
            </p:cNvPr>
            <p:cNvCxnSpPr>
              <a:stCxn id="24625" idx="2"/>
            </p:cNvCxnSpPr>
            <p:nvPr/>
          </p:nvCxnSpPr>
          <p:spPr bwMode="auto">
            <a:xfrm>
              <a:off x="1125781" y="1294503"/>
              <a:ext cx="0" cy="180983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96ED456-D175-3C8B-3D59-52DB0D1A0A5E}"/>
                </a:ext>
              </a:extLst>
            </p:cNvPr>
            <p:cNvCxnSpPr/>
            <p:nvPr/>
          </p:nvCxnSpPr>
          <p:spPr bwMode="auto">
            <a:xfrm>
              <a:off x="2520970" y="1283390"/>
              <a:ext cx="0" cy="1820943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97BCB0-6CBD-7683-994C-165BC9A9424C}"/>
                </a:ext>
              </a:extLst>
            </p:cNvPr>
            <p:cNvCxnSpPr/>
            <p:nvPr/>
          </p:nvCxnSpPr>
          <p:spPr bwMode="auto">
            <a:xfrm>
              <a:off x="1125781" y="3094808"/>
              <a:ext cx="450778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95460F2-E7E5-2229-1663-CF1FBE0159C5}"/>
                </a:ext>
              </a:extLst>
            </p:cNvPr>
            <p:cNvCxnSpPr/>
            <p:nvPr/>
          </p:nvCxnSpPr>
          <p:spPr bwMode="auto">
            <a:xfrm>
              <a:off x="2062256" y="3094808"/>
              <a:ext cx="4523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81A8E9-2FE8-77DC-429C-26B7978F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Voltage Analogy</a:t>
            </a:r>
          </a:p>
        </p:txBody>
      </p:sp>
      <p:sp>
        <p:nvSpPr>
          <p:cNvPr id="24580" name="TextBox 2">
            <a:extLst>
              <a:ext uri="{FF2B5EF4-FFF2-40B4-BE49-F238E27FC236}">
                <a16:creationId xmlns:a16="http://schemas.microsoft.com/office/drawing/2014/main" id="{FC49D8FE-2561-5A6E-FDC0-1408CC72B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03838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</a:rPr>
              <a:t>More Energy == Higher Voltage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338030-6B0A-7FBE-8675-1525941E8EE9}"/>
              </a:ext>
            </a:extLst>
          </p:cNvPr>
          <p:cNvCxnSpPr/>
          <p:nvPr/>
        </p:nvCxnSpPr>
        <p:spPr bwMode="auto">
          <a:xfrm>
            <a:off x="4572000" y="1981200"/>
            <a:ext cx="0" cy="3733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4582" name="Group 30">
            <a:extLst>
              <a:ext uri="{FF2B5EF4-FFF2-40B4-BE49-F238E27FC236}">
                <a16:creationId xmlns:a16="http://schemas.microsoft.com/office/drawing/2014/main" id="{7CB0AF42-813F-E388-907F-CD0B53370280}"/>
              </a:ext>
            </a:extLst>
          </p:cNvPr>
          <p:cNvGrpSpPr>
            <a:grpSpLocks/>
          </p:cNvGrpSpPr>
          <p:nvPr/>
        </p:nvGrpSpPr>
        <p:grpSpPr bwMode="auto">
          <a:xfrm>
            <a:off x="6351588" y="3336925"/>
            <a:ext cx="1143000" cy="1247775"/>
            <a:chOff x="1279898" y="3095429"/>
            <a:chExt cx="1143000" cy="1247969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628AC42C-8B4D-94E8-CFD3-0F2096B02241}"/>
                </a:ext>
              </a:extLst>
            </p:cNvPr>
            <p:cNvSpPr/>
            <p:nvPr/>
          </p:nvSpPr>
          <p:spPr bwMode="auto">
            <a:xfrm flipH="1" flipV="1">
              <a:off x="1279898" y="3200220"/>
              <a:ext cx="1143000" cy="1143178"/>
            </a:xfrm>
            <a:prstGeom prst="arc">
              <a:avLst/>
            </a:prstGeom>
            <a:noFill/>
            <a:ln w="508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190AE0-4C9E-1E0B-9377-D80BFAE1086A}"/>
                </a:ext>
              </a:extLst>
            </p:cNvPr>
            <p:cNvCxnSpPr/>
            <p:nvPr/>
          </p:nvCxnSpPr>
          <p:spPr bwMode="auto">
            <a:xfrm>
              <a:off x="1829173" y="4343398"/>
              <a:ext cx="571500" cy="0"/>
            </a:xfrm>
            <a:prstGeom prst="line">
              <a:avLst/>
            </a:prstGeom>
            <a:solidFill>
              <a:srgbClr val="00B8FF"/>
            </a:solidFill>
            <a:ln w="508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BECE3ED-C708-C700-A40F-128B5C7A6073}"/>
                </a:ext>
              </a:extLst>
            </p:cNvPr>
            <p:cNvCxnSpPr/>
            <p:nvPr/>
          </p:nvCxnSpPr>
          <p:spPr bwMode="auto">
            <a:xfrm flipV="1">
              <a:off x="1281485" y="3095429"/>
              <a:ext cx="14288" cy="716074"/>
            </a:xfrm>
            <a:prstGeom prst="line">
              <a:avLst/>
            </a:prstGeom>
            <a:solidFill>
              <a:srgbClr val="00B8FF"/>
            </a:solidFill>
            <a:ln w="508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9D0035-36EC-A1CD-74A2-059E2E8FE81B}"/>
              </a:ext>
            </a:extLst>
          </p:cNvPr>
          <p:cNvCxnSpPr/>
          <p:nvPr/>
        </p:nvCxnSpPr>
        <p:spPr bwMode="auto">
          <a:xfrm>
            <a:off x="5200650" y="3246438"/>
            <a:ext cx="0" cy="1670050"/>
          </a:xfrm>
          <a:prstGeom prst="straightConnector1">
            <a:avLst/>
          </a:prstGeom>
          <a:solidFill>
            <a:srgbClr val="00B8FF"/>
          </a:solidFill>
          <a:ln w="1270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4" name="TextBox 44">
            <a:extLst>
              <a:ext uri="{FF2B5EF4-FFF2-40B4-BE49-F238E27FC236}">
                <a16:creationId xmlns:a16="http://schemas.microsoft.com/office/drawing/2014/main" id="{BF30E9C0-DF16-F667-93BB-E6E95AB9F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5" y="5303838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</a:rPr>
              <a:t>Less Energy == Lower Voltage</a:t>
            </a:r>
          </a:p>
        </p:txBody>
      </p:sp>
      <p:pic>
        <p:nvPicPr>
          <p:cNvPr id="24585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92F7FF9F-A35F-111D-6637-13E9C9A1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4343400"/>
            <a:ext cx="33972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B852F36D-B8F2-D963-3F89-F630A84C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4764088"/>
            <a:ext cx="3397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BE24B9F1-5FBC-9D20-91E1-81AD21AB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50" y="4894263"/>
            <a:ext cx="338138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CF222750-932C-4C9C-3CC4-7AC137E9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4602163"/>
            <a:ext cx="3397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2">
            <a:extLst>
              <a:ext uri="{FF2B5EF4-FFF2-40B4-BE49-F238E27FC236}">
                <a16:creationId xmlns:a16="http://schemas.microsoft.com/office/drawing/2014/main" id="{2E9BFC12-F4B1-E202-B37C-6D2C33092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5705475"/>
            <a:ext cx="17208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90" name="Picture 3">
            <a:extLst>
              <a:ext uri="{FF2B5EF4-FFF2-40B4-BE49-F238E27FC236}">
                <a16:creationId xmlns:a16="http://schemas.microsoft.com/office/drawing/2014/main" id="{D6B5DB1C-3B40-0FD0-9615-72278F5BF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6108700"/>
            <a:ext cx="139223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91" name="Picture 3">
            <a:extLst>
              <a:ext uri="{FF2B5EF4-FFF2-40B4-BE49-F238E27FC236}">
                <a16:creationId xmlns:a16="http://schemas.microsoft.com/office/drawing/2014/main" id="{A1A7CF73-36E8-3684-ADCB-2DADDEB7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190500"/>
            <a:ext cx="21494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92" name="TextBox 79">
            <a:extLst>
              <a:ext uri="{FF2B5EF4-FFF2-40B4-BE49-F238E27FC236}">
                <a16:creationId xmlns:a16="http://schemas.microsoft.com/office/drawing/2014/main" id="{201160B6-BF32-2753-D041-AECC08B57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288" y="3819525"/>
            <a:ext cx="7397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 b="1">
                <a:solidFill>
                  <a:schemeClr val="tx1"/>
                </a:solidFill>
              </a:rPr>
              <a:t>V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9592A6-EFE2-88B5-67C7-8B12DA91CBC8}"/>
              </a:ext>
            </a:extLst>
          </p:cNvPr>
          <p:cNvCxnSpPr/>
          <p:nvPr/>
        </p:nvCxnSpPr>
        <p:spPr bwMode="auto">
          <a:xfrm>
            <a:off x="739775" y="2595563"/>
            <a:ext cx="0" cy="2335212"/>
          </a:xfrm>
          <a:prstGeom prst="straightConnector1">
            <a:avLst/>
          </a:prstGeom>
          <a:solidFill>
            <a:srgbClr val="00B8FF"/>
          </a:solidFill>
          <a:ln w="1270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4594" name="Group 82">
            <a:extLst>
              <a:ext uri="{FF2B5EF4-FFF2-40B4-BE49-F238E27FC236}">
                <a16:creationId xmlns:a16="http://schemas.microsoft.com/office/drawing/2014/main" id="{885C71D4-02C4-C6EF-F891-29743D0B30B4}"/>
              </a:ext>
            </a:extLst>
          </p:cNvPr>
          <p:cNvGrpSpPr>
            <a:grpSpLocks/>
          </p:cNvGrpSpPr>
          <p:nvPr/>
        </p:nvGrpSpPr>
        <p:grpSpPr bwMode="auto">
          <a:xfrm>
            <a:off x="739775" y="1349375"/>
            <a:ext cx="2930525" cy="4035425"/>
            <a:chOff x="739140" y="1349823"/>
            <a:chExt cx="2931166" cy="4035379"/>
          </a:xfrm>
        </p:grpSpPr>
        <p:grpSp>
          <p:nvGrpSpPr>
            <p:cNvPr id="24596" name="Group 83">
              <a:extLst>
                <a:ext uri="{FF2B5EF4-FFF2-40B4-BE49-F238E27FC236}">
                  <a16:creationId xmlns:a16="http://schemas.microsoft.com/office/drawing/2014/main" id="{A5ACBBCD-FFF0-68C1-BD8A-A1CF26C26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3298" y="3350944"/>
              <a:ext cx="1143000" cy="1247969"/>
              <a:chOff x="1279898" y="3095429"/>
              <a:chExt cx="1143000" cy="1247969"/>
            </a:xfrm>
          </p:grpSpPr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5B7A9FBB-97BB-B788-2C6B-00057C667634}"/>
                  </a:ext>
                </a:extLst>
              </p:cNvPr>
              <p:cNvSpPr/>
              <p:nvPr/>
            </p:nvSpPr>
            <p:spPr bwMode="auto">
              <a:xfrm flipH="1" flipV="1">
                <a:off x="1279125" y="3200897"/>
                <a:ext cx="1143250" cy="1142987"/>
              </a:xfrm>
              <a:prstGeom prst="arc">
                <a:avLst/>
              </a:prstGeom>
              <a:noFill/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C74B05C-B751-D5D0-D199-26690E0EFBAE}"/>
                  </a:ext>
                </a:extLst>
              </p:cNvPr>
              <p:cNvCxnSpPr/>
              <p:nvPr/>
            </p:nvCxnSpPr>
            <p:spPr bwMode="auto">
              <a:xfrm>
                <a:off x="1828520" y="4343884"/>
                <a:ext cx="571625" cy="0"/>
              </a:xfrm>
              <a:prstGeom prst="line">
                <a:avLst/>
              </a:prstGeom>
              <a:solidFill>
                <a:srgbClr val="00B8FF"/>
              </a:solidFill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31319F6-C9C8-24C1-BD2F-52928792FA1C}"/>
                  </a:ext>
                </a:extLst>
              </p:cNvPr>
              <p:cNvCxnSpPr/>
              <p:nvPr/>
            </p:nvCxnSpPr>
            <p:spPr bwMode="auto">
              <a:xfrm flipV="1">
                <a:off x="1280713" y="3096123"/>
                <a:ext cx="14290" cy="715954"/>
              </a:xfrm>
              <a:prstGeom prst="line">
                <a:avLst/>
              </a:prstGeom>
              <a:solidFill>
                <a:srgbClr val="00B8FF"/>
              </a:solidFill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474A580-7FB2-217C-60A3-FDAE521013C5}"/>
                </a:ext>
              </a:extLst>
            </p:cNvPr>
            <p:cNvCxnSpPr/>
            <p:nvPr/>
          </p:nvCxnSpPr>
          <p:spPr bwMode="auto">
            <a:xfrm>
              <a:off x="739140" y="2595997"/>
              <a:ext cx="0" cy="2335185"/>
            </a:xfrm>
            <a:prstGeom prst="straightConnector1">
              <a:avLst/>
            </a:prstGeom>
            <a:solidFill>
              <a:srgbClr val="00B8FF"/>
            </a:solidFill>
            <a:ln w="12700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24598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96F044F0-B6FD-9E03-DB20-281DC585C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298" y="4358595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9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5AFD8DF1-46FD-1505-8690-47011C04E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280" y="4930860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0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6FA40AE4-9626-1982-D946-B960F623C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298" y="4659398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1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4A846D3F-A524-7CF2-A851-CD4F8AC7D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316" y="4978009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2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83898579-B112-99FD-1A3D-3BBC69386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530" y="5113740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3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4E20D74E-473F-E897-0908-33E2072F9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016" y="4778357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4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0EEEBE31-3615-0555-0D15-D601D194E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793" y="4711206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5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2162C551-F9AB-54CE-0316-D89E2310F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0300" y="4982668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6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2CA56E54-DDF1-07DF-2EAE-218018E119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530" y="4514412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607" name="Group 94">
              <a:extLst>
                <a:ext uri="{FF2B5EF4-FFF2-40B4-BE49-F238E27FC236}">
                  <a16:creationId xmlns:a16="http://schemas.microsoft.com/office/drawing/2014/main" id="{56175B3B-C7BC-ED14-0D71-6110487F1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5781" y="1349823"/>
              <a:ext cx="1522169" cy="2044790"/>
              <a:chOff x="1125781" y="1059543"/>
              <a:chExt cx="1522169" cy="2044790"/>
            </a:xfrm>
          </p:grpSpPr>
          <p:sp>
            <p:nvSpPr>
              <p:cNvPr id="24608" name="Rectangle 95">
                <a:extLst>
                  <a:ext uri="{FF2B5EF4-FFF2-40B4-BE49-F238E27FC236}">
                    <a16:creationId xmlns:a16="http://schemas.microsoft.com/office/drawing/2014/main" id="{4F1E97BA-BDAC-6476-0CA3-F92E26302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1507508"/>
                <a:ext cx="1371600" cy="158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n-US" b="1">
                    <a:solidFill>
                      <a:schemeClr val="tx1"/>
                    </a:solidFill>
                  </a:rPr>
                  <a:t>Water</a:t>
                </a:r>
              </a:p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n-US" b="1">
                    <a:solidFill>
                      <a:schemeClr val="tx1"/>
                    </a:solidFill>
                  </a:rPr>
                  <a:t>Tower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BCB4BA9-63C1-D9D1-807E-9B92AEE6C244}"/>
                  </a:ext>
                </a:extLst>
              </p:cNvPr>
              <p:cNvSpPr/>
              <p:nvPr/>
            </p:nvSpPr>
            <p:spPr bwMode="auto">
              <a:xfrm>
                <a:off x="1148805" y="2305717"/>
                <a:ext cx="1360786" cy="793741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endParaRPr lang="en-US" b="1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610" name="Oval 97">
                <a:extLst>
                  <a:ext uri="{FF2B5EF4-FFF2-40B4-BE49-F238E27FC236}">
                    <a16:creationId xmlns:a16="http://schemas.microsoft.com/office/drawing/2014/main" id="{0D3AF661-186A-462E-769B-6E1A321EC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4" y="1059543"/>
                <a:ext cx="1500186" cy="447965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611" name="Oval 98">
                <a:extLst>
                  <a:ext uri="{FF2B5EF4-FFF2-40B4-BE49-F238E27FC236}">
                    <a16:creationId xmlns:a16="http://schemas.microsoft.com/office/drawing/2014/main" id="{F92F7781-9674-29CF-EEE4-2733C7BCA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781" y="1156988"/>
                <a:ext cx="1384439" cy="27432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8B7A2CF-C0DE-7ED5-A1AD-11F7B631B27C}"/>
                  </a:ext>
                </a:extLst>
              </p:cNvPr>
              <p:cNvCxnSpPr>
                <a:stCxn id="24611" idx="2"/>
              </p:cNvCxnSpPr>
              <p:nvPr/>
            </p:nvCxnSpPr>
            <p:spPr bwMode="auto">
              <a:xfrm>
                <a:off x="1126575" y="1294490"/>
                <a:ext cx="0" cy="180973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DA82C67-4EDF-21B6-83EF-3838A5A0E2DF}"/>
                  </a:ext>
                </a:extLst>
              </p:cNvPr>
              <p:cNvCxnSpPr/>
              <p:nvPr/>
            </p:nvCxnSpPr>
            <p:spPr bwMode="auto">
              <a:xfrm>
                <a:off x="2520705" y="1283378"/>
                <a:ext cx="0" cy="1820842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750AC1-6ED3-67B4-1B67-E5799CCB9385}"/>
                  </a:ext>
                </a:extLst>
              </p:cNvPr>
              <p:cNvCxnSpPr/>
              <p:nvPr/>
            </p:nvCxnSpPr>
            <p:spPr bwMode="auto">
              <a:xfrm>
                <a:off x="1126575" y="3094695"/>
                <a:ext cx="450949" cy="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2F1C89F-A766-A1C0-E171-7E9703DED3C3}"/>
                  </a:ext>
                </a:extLst>
              </p:cNvPr>
              <p:cNvCxnSpPr/>
              <p:nvPr/>
            </p:nvCxnSpPr>
            <p:spPr bwMode="auto">
              <a:xfrm>
                <a:off x="2063405" y="3094695"/>
                <a:ext cx="450949" cy="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4595" name="TextBox 106">
            <a:extLst>
              <a:ext uri="{FF2B5EF4-FFF2-40B4-BE49-F238E27FC236}">
                <a16:creationId xmlns:a16="http://schemas.microsoft.com/office/drawing/2014/main" id="{A90A9ECF-C00D-E11F-F935-3F3904EF6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3" y="3543300"/>
            <a:ext cx="739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 b="1">
                <a:solidFill>
                  <a:schemeClr val="tx1"/>
                </a:solidFill>
              </a:rPr>
              <a:t>V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2747-B718-81E4-E1BE-7A70B9A9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Resistance Analogy</a:t>
            </a:r>
          </a:p>
        </p:txBody>
      </p:sp>
      <p:sp>
        <p:nvSpPr>
          <p:cNvPr id="25603" name="TextBox 2">
            <a:extLst>
              <a:ext uri="{FF2B5EF4-FFF2-40B4-BE49-F238E27FC236}">
                <a16:creationId xmlns:a16="http://schemas.microsoft.com/office/drawing/2014/main" id="{AAB972E9-3834-9784-F282-0E45D0024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00663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</a:rPr>
              <a:t>Big Pipe == Lower Resistance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ED1C8F-F4EA-34CD-3602-00A71A55A20C}"/>
              </a:ext>
            </a:extLst>
          </p:cNvPr>
          <p:cNvCxnSpPr/>
          <p:nvPr/>
        </p:nvCxnSpPr>
        <p:spPr bwMode="auto">
          <a:xfrm>
            <a:off x="4572000" y="1981200"/>
            <a:ext cx="0" cy="3733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5605" name="Group 30">
            <a:extLst>
              <a:ext uri="{FF2B5EF4-FFF2-40B4-BE49-F238E27FC236}">
                <a16:creationId xmlns:a16="http://schemas.microsoft.com/office/drawing/2014/main" id="{7661B4E3-8AD1-62CE-26EF-7133BD74F97D}"/>
              </a:ext>
            </a:extLst>
          </p:cNvPr>
          <p:cNvGrpSpPr>
            <a:grpSpLocks/>
          </p:cNvGrpSpPr>
          <p:nvPr/>
        </p:nvGrpSpPr>
        <p:grpSpPr bwMode="auto">
          <a:xfrm>
            <a:off x="6351588" y="3351213"/>
            <a:ext cx="1143000" cy="1247775"/>
            <a:chOff x="1279898" y="3095429"/>
            <a:chExt cx="1143000" cy="1247969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7A03FD07-26A8-9AA4-A88E-A7CD863A79BF}"/>
                </a:ext>
              </a:extLst>
            </p:cNvPr>
            <p:cNvSpPr/>
            <p:nvPr/>
          </p:nvSpPr>
          <p:spPr bwMode="auto">
            <a:xfrm flipH="1" flipV="1">
              <a:off x="1279898" y="3200220"/>
              <a:ext cx="1143000" cy="1143178"/>
            </a:xfrm>
            <a:prstGeom prst="arc">
              <a:avLst/>
            </a:prstGeom>
            <a:noFill/>
            <a:ln w="254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139530-E0BA-090A-9098-C3D87E1C4458}"/>
                </a:ext>
              </a:extLst>
            </p:cNvPr>
            <p:cNvCxnSpPr/>
            <p:nvPr/>
          </p:nvCxnSpPr>
          <p:spPr bwMode="auto">
            <a:xfrm>
              <a:off x="1829173" y="4343398"/>
              <a:ext cx="571500" cy="0"/>
            </a:xfrm>
            <a:prstGeom prst="line">
              <a:avLst/>
            </a:prstGeom>
            <a:solidFill>
              <a:srgbClr val="00B8FF"/>
            </a:solidFill>
            <a:ln w="254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DEA121-B46C-F28E-4603-8F816011C007}"/>
                </a:ext>
              </a:extLst>
            </p:cNvPr>
            <p:cNvCxnSpPr/>
            <p:nvPr/>
          </p:nvCxnSpPr>
          <p:spPr bwMode="auto">
            <a:xfrm flipV="1">
              <a:off x="1281485" y="3095429"/>
              <a:ext cx="14288" cy="716073"/>
            </a:xfrm>
            <a:prstGeom prst="line">
              <a:avLst/>
            </a:prstGeom>
            <a:solidFill>
              <a:srgbClr val="00B8FF"/>
            </a:solidFill>
            <a:ln w="254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5606" name="TextBox 44">
            <a:extLst>
              <a:ext uri="{FF2B5EF4-FFF2-40B4-BE49-F238E27FC236}">
                <a16:creationId xmlns:a16="http://schemas.microsoft.com/office/drawing/2014/main" id="{85B3C963-8BF6-47DD-9B01-554D78CFF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5" y="5300663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</a:rPr>
              <a:t>Small Pipe == Higher Resistance</a:t>
            </a:r>
          </a:p>
        </p:txBody>
      </p:sp>
      <p:pic>
        <p:nvPicPr>
          <p:cNvPr id="25607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A77C9511-713B-37C1-A703-61A4AD11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4449763"/>
            <a:ext cx="3397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922EF596-9823-6892-D0F5-3AC6B2CE2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4778375"/>
            <a:ext cx="33972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7B1A4748-72A4-6ACF-84EA-2C30F7F4E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50" y="4910138"/>
            <a:ext cx="338138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90491902-4840-3B71-537C-5BE3974B9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4616450"/>
            <a:ext cx="33972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121E3CC-7978-B8B9-F798-8974B7A0826D}"/>
              </a:ext>
            </a:extLst>
          </p:cNvPr>
          <p:cNvSpPr/>
          <p:nvPr/>
        </p:nvSpPr>
        <p:spPr bwMode="auto">
          <a:xfrm>
            <a:off x="5730875" y="2595563"/>
            <a:ext cx="1362075" cy="793750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5DB8308-6B92-A38C-590D-96F49AF2CB93}"/>
              </a:ext>
            </a:extLst>
          </p:cNvPr>
          <p:cNvCxnSpPr/>
          <p:nvPr/>
        </p:nvCxnSpPr>
        <p:spPr bwMode="auto">
          <a:xfrm>
            <a:off x="5326063" y="2595563"/>
            <a:ext cx="0" cy="2335212"/>
          </a:xfrm>
          <a:prstGeom prst="straightConnector1">
            <a:avLst/>
          </a:prstGeom>
          <a:solidFill>
            <a:srgbClr val="00B8FF"/>
          </a:solidFill>
          <a:ln w="1270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5613" name="Group 75">
            <a:extLst>
              <a:ext uri="{FF2B5EF4-FFF2-40B4-BE49-F238E27FC236}">
                <a16:creationId xmlns:a16="http://schemas.microsoft.com/office/drawing/2014/main" id="{DC4789CC-E0B2-B2EE-BC6B-9A5B4B0C5B7E}"/>
              </a:ext>
            </a:extLst>
          </p:cNvPr>
          <p:cNvGrpSpPr>
            <a:grpSpLocks/>
          </p:cNvGrpSpPr>
          <p:nvPr/>
        </p:nvGrpSpPr>
        <p:grpSpPr bwMode="auto">
          <a:xfrm>
            <a:off x="739775" y="1349375"/>
            <a:ext cx="2930525" cy="4035425"/>
            <a:chOff x="739140" y="1349823"/>
            <a:chExt cx="2931166" cy="4035379"/>
          </a:xfrm>
        </p:grpSpPr>
        <p:grpSp>
          <p:nvGrpSpPr>
            <p:cNvPr id="25627" name="Group 27">
              <a:extLst>
                <a:ext uri="{FF2B5EF4-FFF2-40B4-BE49-F238E27FC236}">
                  <a16:creationId xmlns:a16="http://schemas.microsoft.com/office/drawing/2014/main" id="{E1F86275-6725-063E-2EA9-8357420250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3298" y="3350944"/>
              <a:ext cx="1143000" cy="1247969"/>
              <a:chOff x="1279898" y="3095429"/>
              <a:chExt cx="1143000" cy="1247969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3AB051E4-0BB0-23FB-8F0D-0BD929D0DCA9}"/>
                  </a:ext>
                </a:extLst>
              </p:cNvPr>
              <p:cNvSpPr/>
              <p:nvPr/>
            </p:nvSpPr>
            <p:spPr bwMode="auto">
              <a:xfrm flipH="1" flipV="1">
                <a:off x="1279125" y="3200897"/>
                <a:ext cx="1143250" cy="1142987"/>
              </a:xfrm>
              <a:prstGeom prst="arc">
                <a:avLst/>
              </a:prstGeom>
              <a:noFill/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7E413CB-D509-BB19-894B-D5F05A869406}"/>
                  </a:ext>
                </a:extLst>
              </p:cNvPr>
              <p:cNvCxnSpPr/>
              <p:nvPr/>
            </p:nvCxnSpPr>
            <p:spPr bwMode="auto">
              <a:xfrm>
                <a:off x="1828520" y="4343884"/>
                <a:ext cx="571625" cy="0"/>
              </a:xfrm>
              <a:prstGeom prst="line">
                <a:avLst/>
              </a:prstGeom>
              <a:solidFill>
                <a:srgbClr val="00B8FF"/>
              </a:solidFill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4821B25-8F1C-2812-E2FD-4B3A9775C3ED}"/>
                  </a:ext>
                </a:extLst>
              </p:cNvPr>
              <p:cNvCxnSpPr/>
              <p:nvPr/>
            </p:nvCxnSpPr>
            <p:spPr bwMode="auto">
              <a:xfrm flipV="1">
                <a:off x="1280713" y="3096123"/>
                <a:ext cx="14290" cy="715954"/>
              </a:xfrm>
              <a:prstGeom prst="line">
                <a:avLst/>
              </a:prstGeom>
              <a:solidFill>
                <a:srgbClr val="00B8FF"/>
              </a:solidFill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24D4238-5162-54BD-E7EE-4AF09DEDEA82}"/>
                </a:ext>
              </a:extLst>
            </p:cNvPr>
            <p:cNvCxnSpPr/>
            <p:nvPr/>
          </p:nvCxnSpPr>
          <p:spPr bwMode="auto">
            <a:xfrm>
              <a:off x="739140" y="2595997"/>
              <a:ext cx="0" cy="2335185"/>
            </a:xfrm>
            <a:prstGeom prst="straightConnector1">
              <a:avLst/>
            </a:prstGeom>
            <a:solidFill>
              <a:srgbClr val="00B8FF"/>
            </a:solidFill>
            <a:ln w="12700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25629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CE71C99F-2475-990F-3639-9717C8710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298" y="4358595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30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30B4086A-B15E-E845-C0DF-11911187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280" y="4930860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31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BDE8AB69-C889-A53A-345D-BC4ABD2E2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298" y="4659398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32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35F26075-06E3-C2CE-3A9A-E3042EC329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316" y="4978009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33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AC886D1C-95FC-DB01-A0D1-3D3CEF97D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530" y="5113740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34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8D8F89EF-2226-B2D7-A9D6-ACB2A23F9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016" y="4778357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35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6C83EB98-9398-71B8-9852-1950D15E3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793" y="4711206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36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46BE8B05-B295-F9AE-7D27-1B2791198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0300" y="4982668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37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54DB4F7C-A1EE-6B63-0A53-08168756F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530" y="4514412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38" name="Group 18">
              <a:extLst>
                <a:ext uri="{FF2B5EF4-FFF2-40B4-BE49-F238E27FC236}">
                  <a16:creationId xmlns:a16="http://schemas.microsoft.com/office/drawing/2014/main" id="{CB42BF0D-49BC-3E4C-A11F-482EFF3FE2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5781" y="1349823"/>
              <a:ext cx="1522169" cy="2044790"/>
              <a:chOff x="1125781" y="1059543"/>
              <a:chExt cx="1522169" cy="2044790"/>
            </a:xfrm>
          </p:grpSpPr>
          <p:sp>
            <p:nvSpPr>
              <p:cNvPr id="25639" name="Rectangle 9">
                <a:extLst>
                  <a:ext uri="{FF2B5EF4-FFF2-40B4-BE49-F238E27FC236}">
                    <a16:creationId xmlns:a16="http://schemas.microsoft.com/office/drawing/2014/main" id="{A47DB977-4B32-745A-8023-874B57D58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1507508"/>
                <a:ext cx="1371600" cy="158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n-US" b="1">
                    <a:solidFill>
                      <a:schemeClr val="tx1"/>
                    </a:solidFill>
                  </a:rPr>
                  <a:t>Water</a:t>
                </a:r>
              </a:p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n-US" b="1">
                    <a:solidFill>
                      <a:schemeClr val="tx1"/>
                    </a:solidFill>
                  </a:rPr>
                  <a:t>Tower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EB5F41A-EA4C-CDDA-D4DF-823C42A06417}"/>
                  </a:ext>
                </a:extLst>
              </p:cNvPr>
              <p:cNvSpPr/>
              <p:nvPr/>
            </p:nvSpPr>
            <p:spPr bwMode="auto">
              <a:xfrm>
                <a:off x="1148805" y="2305717"/>
                <a:ext cx="1360786" cy="793741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endParaRPr lang="en-US" b="1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41" name="Oval 5">
                <a:extLst>
                  <a:ext uri="{FF2B5EF4-FFF2-40B4-BE49-F238E27FC236}">
                    <a16:creationId xmlns:a16="http://schemas.microsoft.com/office/drawing/2014/main" id="{4A5CC315-4D4E-03C3-8C59-8760BC978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4" y="1059543"/>
                <a:ext cx="1500186" cy="447965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642" name="Oval 6">
                <a:extLst>
                  <a:ext uri="{FF2B5EF4-FFF2-40B4-BE49-F238E27FC236}">
                    <a16:creationId xmlns:a16="http://schemas.microsoft.com/office/drawing/2014/main" id="{4BD75DA5-FA56-3C14-7E2F-8530F7D4E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781" y="1156988"/>
                <a:ext cx="1384439" cy="27432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FE340B0-DF9A-B0DF-6E3A-8917158F71D3}"/>
                  </a:ext>
                </a:extLst>
              </p:cNvPr>
              <p:cNvCxnSpPr>
                <a:stCxn id="25642" idx="2"/>
              </p:cNvCxnSpPr>
              <p:nvPr/>
            </p:nvCxnSpPr>
            <p:spPr bwMode="auto">
              <a:xfrm>
                <a:off x="1126575" y="1294490"/>
                <a:ext cx="0" cy="180973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88DD377-7D47-9588-1DA4-F9C3DBE8D90D}"/>
                  </a:ext>
                </a:extLst>
              </p:cNvPr>
              <p:cNvCxnSpPr/>
              <p:nvPr/>
            </p:nvCxnSpPr>
            <p:spPr bwMode="auto">
              <a:xfrm>
                <a:off x="2520705" y="1283378"/>
                <a:ext cx="0" cy="1820842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D918344-5245-85FE-7868-0B8E8312097E}"/>
                  </a:ext>
                </a:extLst>
              </p:cNvPr>
              <p:cNvCxnSpPr/>
              <p:nvPr/>
            </p:nvCxnSpPr>
            <p:spPr bwMode="auto">
              <a:xfrm>
                <a:off x="1126575" y="3094695"/>
                <a:ext cx="450949" cy="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A4CDF51-7283-0FD2-1BE9-148DEAED17CF}"/>
                  </a:ext>
                </a:extLst>
              </p:cNvPr>
              <p:cNvCxnSpPr/>
              <p:nvPr/>
            </p:nvCxnSpPr>
            <p:spPr bwMode="auto">
              <a:xfrm>
                <a:off x="2063405" y="3094695"/>
                <a:ext cx="450949" cy="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25614" name="Group 64">
            <a:extLst>
              <a:ext uri="{FF2B5EF4-FFF2-40B4-BE49-F238E27FC236}">
                <a16:creationId xmlns:a16="http://schemas.microsoft.com/office/drawing/2014/main" id="{AD1EAFC6-590D-B1EB-5F48-3DEBC068EBBB}"/>
              </a:ext>
            </a:extLst>
          </p:cNvPr>
          <p:cNvGrpSpPr>
            <a:grpSpLocks/>
          </p:cNvGrpSpPr>
          <p:nvPr/>
        </p:nvGrpSpPr>
        <p:grpSpPr bwMode="auto">
          <a:xfrm>
            <a:off x="5681663" y="1349375"/>
            <a:ext cx="1522412" cy="2044700"/>
            <a:chOff x="1125781" y="1059543"/>
            <a:chExt cx="1522169" cy="2044790"/>
          </a:xfrm>
        </p:grpSpPr>
        <p:sp>
          <p:nvSpPr>
            <p:cNvPr id="25619" name="Rectangle 65">
              <a:extLst>
                <a:ext uri="{FF2B5EF4-FFF2-40B4-BE49-F238E27FC236}">
                  <a16:creationId xmlns:a16="http://schemas.microsoft.com/office/drawing/2014/main" id="{FFFC6D21-40F2-BF7C-D315-3207BDC5F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1507508"/>
              <a:ext cx="1371600" cy="1587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b="1">
                  <a:solidFill>
                    <a:schemeClr val="tx1"/>
                  </a:solidFill>
                </a:rPr>
                <a:t>Water</a:t>
              </a:r>
            </a:p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b="1">
                  <a:solidFill>
                    <a:schemeClr val="tx1"/>
                  </a:solidFill>
                </a:rPr>
                <a:t>Tower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5450764-DF82-2CAB-A21A-22F6C944A275}"/>
                </a:ext>
              </a:extLst>
            </p:cNvPr>
            <p:cNvSpPr/>
            <p:nvPr/>
          </p:nvSpPr>
          <p:spPr bwMode="auto">
            <a:xfrm>
              <a:off x="1148002" y="2305786"/>
              <a:ext cx="1361858" cy="793785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 b="1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21" name="Oval 67">
              <a:extLst>
                <a:ext uri="{FF2B5EF4-FFF2-40B4-BE49-F238E27FC236}">
                  <a16:creationId xmlns:a16="http://schemas.microsoft.com/office/drawing/2014/main" id="{C4F4D11A-F82B-A5A5-5CFE-975BFF78D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4" y="1059543"/>
              <a:ext cx="1500186" cy="44796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>
                <a:solidFill>
                  <a:schemeClr val="tx1"/>
                </a:solidFill>
              </a:endParaRPr>
            </a:p>
          </p:txBody>
        </p:sp>
        <p:sp>
          <p:nvSpPr>
            <p:cNvPr id="25622" name="Oval 68">
              <a:extLst>
                <a:ext uri="{FF2B5EF4-FFF2-40B4-BE49-F238E27FC236}">
                  <a16:creationId xmlns:a16="http://schemas.microsoft.com/office/drawing/2014/main" id="{CBFF0871-7665-3E09-EE1C-B9DBC16B0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781" y="1156988"/>
              <a:ext cx="1384439" cy="2743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686567A-1CAA-C686-D44F-81D549175EE7}"/>
                </a:ext>
              </a:extLst>
            </p:cNvPr>
            <p:cNvCxnSpPr>
              <a:stCxn id="25622" idx="2"/>
            </p:cNvCxnSpPr>
            <p:nvPr/>
          </p:nvCxnSpPr>
          <p:spPr bwMode="auto">
            <a:xfrm>
              <a:off x="1125781" y="1294503"/>
              <a:ext cx="0" cy="180983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0322817-6212-FE55-E71B-8F1509AB67E8}"/>
                </a:ext>
              </a:extLst>
            </p:cNvPr>
            <p:cNvCxnSpPr/>
            <p:nvPr/>
          </p:nvCxnSpPr>
          <p:spPr bwMode="auto">
            <a:xfrm>
              <a:off x="2520970" y="1283391"/>
              <a:ext cx="0" cy="1820942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7188310-686D-6852-6CCE-B50E71DB1CC9}"/>
                </a:ext>
              </a:extLst>
            </p:cNvPr>
            <p:cNvCxnSpPr/>
            <p:nvPr/>
          </p:nvCxnSpPr>
          <p:spPr bwMode="auto">
            <a:xfrm>
              <a:off x="1125781" y="3094808"/>
              <a:ext cx="550774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83843D-5D62-F281-0379-F3FD71A19E70}"/>
                </a:ext>
              </a:extLst>
            </p:cNvPr>
            <p:cNvCxnSpPr/>
            <p:nvPr/>
          </p:nvCxnSpPr>
          <p:spPr bwMode="auto">
            <a:xfrm>
              <a:off x="1941626" y="3094808"/>
              <a:ext cx="57299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25615" name="Picture 3">
            <a:extLst>
              <a:ext uri="{FF2B5EF4-FFF2-40B4-BE49-F238E27FC236}">
                <a16:creationId xmlns:a16="http://schemas.microsoft.com/office/drawing/2014/main" id="{D464C49F-2BCC-80A7-D156-67422E5FC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190500"/>
            <a:ext cx="21494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6" name="Picture 2">
            <a:extLst>
              <a:ext uri="{FF2B5EF4-FFF2-40B4-BE49-F238E27FC236}">
                <a16:creationId xmlns:a16="http://schemas.microsoft.com/office/drawing/2014/main" id="{62E6A8C0-0B98-B12A-A271-777FA984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5700713"/>
            <a:ext cx="1631950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7" name="Picture 3">
            <a:extLst>
              <a:ext uri="{FF2B5EF4-FFF2-40B4-BE49-F238E27FC236}">
                <a16:creationId xmlns:a16="http://schemas.microsoft.com/office/drawing/2014/main" id="{B40AA431-7B52-498C-1A3E-7694C0BA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5705475"/>
            <a:ext cx="1766888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8" name="TextBox 79">
            <a:extLst>
              <a:ext uri="{FF2B5EF4-FFF2-40B4-BE49-F238E27FC236}">
                <a16:creationId xmlns:a16="http://schemas.microsoft.com/office/drawing/2014/main" id="{B33F70E9-5CEB-5AED-F949-188BA8CB7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288" y="3543300"/>
            <a:ext cx="739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 b="1">
                <a:solidFill>
                  <a:schemeClr val="tx1"/>
                </a:solidFill>
              </a:rPr>
              <a:t>V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EDE4652B-9F8B-DD30-7571-D3AD8EF6ED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Continuity – Is it a Circuit?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A4544108-F87D-3669-8253-2412E28A17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lang="en-US" sz="2400" dirty="0"/>
              <a:t>The word “circuit” is derived from the </a:t>
            </a:r>
            <a:r>
              <a:rPr lang="en-US" sz="2400" u="sng" dirty="0"/>
              <a:t>circle</a:t>
            </a:r>
            <a:r>
              <a:rPr lang="en-US" sz="2400" dirty="0"/>
              <a:t>. An Electrical Circuit must have a continuous LOOP from Power (</a:t>
            </a:r>
            <a:r>
              <a:rPr lang="en-US" sz="2400" dirty="0" err="1"/>
              <a:t>V</a:t>
            </a:r>
            <a:r>
              <a:rPr lang="en-US" sz="2400" baseline="-25000" dirty="0" err="1"/>
              <a:t>cc</a:t>
            </a:r>
            <a:r>
              <a:rPr lang="en-US" sz="2400" dirty="0"/>
              <a:t>) to Ground (GND).</a:t>
            </a:r>
          </a:p>
          <a:p>
            <a:pPr eaLnBrk="1" hangingPunct="1">
              <a:buFont typeface="Times New Roman" charset="0"/>
              <a:buNone/>
              <a:defRPr/>
            </a:pPr>
            <a:endParaRPr lang="en-US" sz="2400" dirty="0"/>
          </a:p>
          <a:p>
            <a:pPr eaLnBrk="1" hangingPunct="1">
              <a:buFont typeface="Times New Roman" charset="0"/>
              <a:buNone/>
              <a:defRPr/>
            </a:pPr>
            <a:r>
              <a:rPr lang="en-US" sz="2400" dirty="0"/>
              <a:t>Continuity is important to make portions of circuits are connect. Continuity is the simplest and possibly the most important setting on your multi-meter. Sometimes we call this “ringing out” a circuit.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94B7B8C-3F48-FF27-4011-2C65924B9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2300" y="5029200"/>
            <a:ext cx="32893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629" name="Picture 3">
            <a:extLst>
              <a:ext uri="{FF2B5EF4-FFF2-40B4-BE49-F238E27FC236}">
                <a16:creationId xmlns:a16="http://schemas.microsoft.com/office/drawing/2014/main" id="{59EE529D-B1C2-5FA5-5C65-946345F80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75" y="0"/>
            <a:ext cx="1901825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23E82EDF-C3D8-C2C7-704C-B2B6C69AE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Measuring Electricity – Voltage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2BAD0333-9C7E-F374-3E18-FBE45FC28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 eaLnBrk="1" hangingPunct="1">
              <a:buFont typeface="Times New Roman" charset="0"/>
              <a:buNone/>
              <a:defRPr/>
            </a:pPr>
            <a:r>
              <a:rPr lang="en-US" sz="2800" dirty="0"/>
              <a:t>Voltage is a measure of potential electrical energy. A voltage is also called a potential difference – it is measured between two points in a circuit – across a device.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6F62D-110B-EA16-3420-D7119B809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4648200"/>
            <a:ext cx="2997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653" name="Picture 3">
            <a:extLst>
              <a:ext uri="{FF2B5EF4-FFF2-40B4-BE49-F238E27FC236}">
                <a16:creationId xmlns:a16="http://schemas.microsoft.com/office/drawing/2014/main" id="{BA3F32F0-C4AD-8438-3053-3D77DE628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056063"/>
            <a:ext cx="17907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53B5A759-8719-8D5C-2233-17A85414A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289748">
            <a:off x="2007394" y="3504407"/>
            <a:ext cx="2873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A4356469-A42D-BABE-EE94-0A43A23A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746406">
            <a:off x="1973262" y="4170363"/>
            <a:ext cx="288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3">
            <a:extLst>
              <a:ext uri="{FF2B5EF4-FFF2-40B4-BE49-F238E27FC236}">
                <a16:creationId xmlns:a16="http://schemas.microsoft.com/office/drawing/2014/main" id="{F6C234CE-C644-9B26-D0AB-549DEE03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4056063"/>
            <a:ext cx="17907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7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4E010286-CB63-62F5-39F8-33051CC71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289748">
            <a:off x="4990306" y="4204494"/>
            <a:ext cx="2873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F9136E70-66CD-42D3-C370-9004A638C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746406">
            <a:off x="4948237" y="4876801"/>
            <a:ext cx="288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Picture 2">
            <a:extLst>
              <a:ext uri="{FF2B5EF4-FFF2-40B4-BE49-F238E27FC236}">
                <a16:creationId xmlns:a16="http://schemas.microsoft.com/office/drawing/2014/main" id="{A9860422-16C6-3A9E-263F-A105CAC6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900" y="238125"/>
            <a:ext cx="11049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A697DBD-48A4-D452-5C33-1E8C25D38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Measuring Electricity -- Current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E6F2FFA0-7D1C-2934-F246-E323C85708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lang="en-US" sz="2400" dirty="0"/>
              <a:t>Current is the measure of the rate of charge flow. For Electrical Engineers – we consider this to be the movement of electrons.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400" dirty="0"/>
              <a:t>In order to measure this – you must break the circuit or insert the meter in-line (series).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164A6-95E4-9BD2-4675-930D4E420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713" y="4040188"/>
            <a:ext cx="3509962" cy="227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677" name="Picture 2" descr="https://encrypted-tbn0.gstatic.com/images?q=tbn:ANd9GcSNw1Sr8314WcVB4XJKt9eYtM-TbnMj6lV44KqXgh9p7EGUHrgJGm_RBIYK">
            <a:extLst>
              <a:ext uri="{FF2B5EF4-FFF2-40B4-BE49-F238E27FC236}">
                <a16:creationId xmlns:a16="http://schemas.microsoft.com/office/drawing/2014/main" id="{0C05EDBA-B0A9-7DC1-ED1C-4C5B7AF1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38" y="290513"/>
            <a:ext cx="116205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3">
            <a:extLst>
              <a:ext uri="{FF2B5EF4-FFF2-40B4-BE49-F238E27FC236}">
                <a16:creationId xmlns:a16="http://schemas.microsoft.com/office/drawing/2014/main" id="{DF114440-76ED-8C4A-11F3-C6693235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4652963"/>
            <a:ext cx="17335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9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E2C1E5CA-9C29-C039-1547-C2D08447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9038">
            <a:off x="5454650" y="3795713"/>
            <a:ext cx="288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496F6325-4F83-D64A-B3E3-BECEFC7BD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746406">
            <a:off x="7104856" y="3856832"/>
            <a:ext cx="2873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D3993A2-7FE5-33A5-3D49-2E88F0311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Measuring Electricity -- Resistance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92BE79F-C35C-35BE-CE42-5801018218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lang="en-US" sz="2400" dirty="0"/>
              <a:t>Resistance is the measure of how much opposition to current flow is in a circuit.</a:t>
            </a:r>
          </a:p>
          <a:p>
            <a:pPr eaLnBrk="1" hangingPunct="1">
              <a:buFont typeface="Times New Roman" charset="0"/>
              <a:buNone/>
              <a:defRPr/>
            </a:pPr>
            <a:r>
              <a:rPr lang="en-US" sz="2400" dirty="0"/>
              <a:t>Components should be removed entirely from the circuit to measure resistance. Note the settings on the multi-meter. Make sure that you are set for the appropriate range.</a:t>
            </a:r>
          </a:p>
        </p:txBody>
      </p:sp>
      <p:pic>
        <p:nvPicPr>
          <p:cNvPr id="29700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32B940C3-7C13-52ED-AF9E-B502947BC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9038">
            <a:off x="6878637" y="4057651"/>
            <a:ext cx="288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F3BA7ED9-A73B-6F8D-4F44-369CF861B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2276">
            <a:off x="6956425" y="5365751"/>
            <a:ext cx="288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2" descr="http://capitalelectronics-az.com/wordpress/wp-content/uploads/2011/12/resistor.jpg">
            <a:extLst>
              <a:ext uri="{FF2B5EF4-FFF2-40B4-BE49-F238E27FC236}">
                <a16:creationId xmlns:a16="http://schemas.microsoft.com/office/drawing/2014/main" id="{C1E7BA48-6E35-B8F4-617C-AF1B47D8B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33496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3" name="Group 9">
            <a:extLst>
              <a:ext uri="{FF2B5EF4-FFF2-40B4-BE49-F238E27FC236}">
                <a16:creationId xmlns:a16="http://schemas.microsoft.com/office/drawing/2014/main" id="{F60EB3AB-23DD-7926-F197-88C1A4A6A09E}"/>
              </a:ext>
            </a:extLst>
          </p:cNvPr>
          <p:cNvGrpSpPr>
            <a:grpSpLocks/>
          </p:cNvGrpSpPr>
          <p:nvPr/>
        </p:nvGrpSpPr>
        <p:grpSpPr bwMode="auto">
          <a:xfrm>
            <a:off x="209550" y="4311650"/>
            <a:ext cx="3822700" cy="2057400"/>
            <a:chOff x="5454378" y="4096901"/>
            <a:chExt cx="3822361" cy="2056496"/>
          </a:xfrm>
        </p:grpSpPr>
        <p:pic>
          <p:nvPicPr>
            <p:cNvPr id="29705" name="Picture 7" descr="alt text">
              <a:extLst>
                <a:ext uri="{FF2B5EF4-FFF2-40B4-BE49-F238E27FC236}">
                  <a16:creationId xmlns:a16="http://schemas.microsoft.com/office/drawing/2014/main" id="{6258253E-1DFC-1C51-67E3-B491224AD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980" y="4204624"/>
              <a:ext cx="2734759" cy="1948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C5075E-0B2D-EF70-B97F-7E70516DBE78}"/>
                </a:ext>
              </a:extLst>
            </p:cNvPr>
            <p:cNvCxnSpPr>
              <a:stCxn id="29709" idx="3"/>
            </p:cNvCxnSpPr>
            <p:nvPr/>
          </p:nvCxnSpPr>
          <p:spPr bwMode="auto">
            <a:xfrm>
              <a:off x="6338538" y="4312706"/>
              <a:ext cx="700025" cy="6252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D54B35-9613-8A3C-0F8E-7A5D375BE75B}"/>
                </a:ext>
              </a:extLst>
            </p:cNvPr>
            <p:cNvCxnSpPr>
              <a:stCxn id="29709" idx="3"/>
            </p:cNvCxnSpPr>
            <p:nvPr/>
          </p:nvCxnSpPr>
          <p:spPr bwMode="auto">
            <a:xfrm>
              <a:off x="6338538" y="4312706"/>
              <a:ext cx="657167" cy="86639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D98B45-C5BD-D6AA-3F56-B520E35097F2}"/>
                </a:ext>
              </a:extLst>
            </p:cNvPr>
            <p:cNvCxnSpPr>
              <a:stCxn id="29709" idx="3"/>
            </p:cNvCxnSpPr>
            <p:nvPr/>
          </p:nvCxnSpPr>
          <p:spPr bwMode="auto">
            <a:xfrm>
              <a:off x="6338538" y="4312706"/>
              <a:ext cx="866698" cy="2729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9709" name="TextBox 14">
              <a:extLst>
                <a:ext uri="{FF2B5EF4-FFF2-40B4-BE49-F238E27FC236}">
                  <a16:creationId xmlns:a16="http://schemas.microsoft.com/office/drawing/2014/main" id="{A6C0CECC-920B-D39E-DE6D-E3542CCEA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4378" y="4096901"/>
              <a:ext cx="88357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100">
                  <a:solidFill>
                    <a:srgbClr val="FF0000"/>
                  </a:solidFill>
                </a:rPr>
                <a:t>Resistance</a:t>
              </a:r>
            </a:p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100">
                  <a:solidFill>
                    <a:srgbClr val="FF0000"/>
                  </a:solidFill>
                </a:rPr>
                <a:t>settings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F3B83F-A5A4-C9C8-3A1F-AD387B1C0531}"/>
                </a:ext>
              </a:extLst>
            </p:cNvPr>
            <p:cNvCxnSpPr>
              <a:stCxn id="29709" idx="3"/>
            </p:cNvCxnSpPr>
            <p:nvPr/>
          </p:nvCxnSpPr>
          <p:spPr bwMode="auto">
            <a:xfrm>
              <a:off x="6338538" y="4312706"/>
              <a:ext cx="1123850" cy="13646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9593239-3E75-BB79-F503-5696C8F0B970}"/>
                </a:ext>
              </a:extLst>
            </p:cNvPr>
            <p:cNvCxnSpPr>
              <a:stCxn id="29709" idx="3"/>
            </p:cNvCxnSpPr>
            <p:nvPr/>
          </p:nvCxnSpPr>
          <p:spPr bwMode="auto">
            <a:xfrm>
              <a:off x="6338538" y="4312706"/>
              <a:ext cx="752408" cy="43319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29704" name="Picture 2" descr="http://capitalelectronics-az.com/wordpress/wp-content/uploads/2011/12/resistor.jpg">
            <a:extLst>
              <a:ext uri="{FF2B5EF4-FFF2-40B4-BE49-F238E27FC236}">
                <a16:creationId xmlns:a16="http://schemas.microsoft.com/office/drawing/2014/main" id="{80787723-C622-3F83-ED30-6A469A054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84905">
            <a:off x="7362032" y="5128419"/>
            <a:ext cx="5191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EB8F94D9-8225-E6D9-E163-0D9CAC66E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Prototyping Circuits </a:t>
            </a:r>
            <a:br>
              <a:rPr lang="en-US" dirty="0"/>
            </a:br>
            <a:r>
              <a:rPr lang="en-US" dirty="0" err="1"/>
              <a:t>Solderless</a:t>
            </a:r>
            <a:r>
              <a:rPr lang="en-US" dirty="0"/>
              <a:t> Breadboard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D7A7DB1-52CA-4C16-F0A7-4C4C3627DF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/>
              <a:t>One of the most useful tools in an engineer or Maker</a:t>
            </a:r>
            <a:r>
              <a:rPr lang="en-US" altLang="en-US" sz="2800" dirty="0"/>
              <a:t>’</a:t>
            </a:r>
            <a:r>
              <a:rPr lang="en-US" sz="2800" dirty="0"/>
              <a:t>s toolkit. The three most important things:</a:t>
            </a:r>
          </a:p>
          <a:p>
            <a:pPr lvl="1" eaLnBrk="1" hangingPunct="1">
              <a:buFont typeface="Arial" pitchFamily="34" charset="0"/>
              <a:buChar char="•"/>
              <a:defRPr/>
            </a:pPr>
            <a:r>
              <a:rPr lang="en-US" sz="2000" dirty="0"/>
              <a:t>A breadboard is easier than soldering</a:t>
            </a:r>
          </a:p>
          <a:p>
            <a:pPr lvl="1" eaLnBrk="1" hangingPunct="1">
              <a:buFont typeface="Arial" pitchFamily="34" charset="0"/>
              <a:buChar char="•"/>
              <a:defRPr/>
            </a:pPr>
            <a:r>
              <a:rPr lang="en-US" sz="2000" dirty="0"/>
              <a:t>A lot of those little holes are connected, which ones?</a:t>
            </a:r>
          </a:p>
          <a:p>
            <a:pPr lvl="1" eaLnBrk="1" hangingPunct="1">
              <a:buFont typeface="Arial" pitchFamily="34" charset="0"/>
              <a:buChar char="•"/>
              <a:defRPr/>
            </a:pPr>
            <a:r>
              <a:rPr lang="en-US" sz="2000" dirty="0"/>
              <a:t>Sometimes breadboards break</a:t>
            </a:r>
          </a:p>
        </p:txBody>
      </p:sp>
      <p:pic>
        <p:nvPicPr>
          <p:cNvPr id="30724" name="Picture 1" descr="BreadboardFront.png">
            <a:extLst>
              <a:ext uri="{FF2B5EF4-FFF2-40B4-BE49-F238E27FC236}">
                <a16:creationId xmlns:a16="http://schemas.microsoft.com/office/drawing/2014/main" id="{C0016AB7-0B93-5C6E-F454-8356E8C9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3908425"/>
            <a:ext cx="35814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E9614F7F-2D34-9DAC-4B14-AB0E38923BE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What</a:t>
            </a:r>
            <a:r>
              <a:rPr lang="en-US" altLang="en-US"/>
              <a:t>’</a:t>
            </a:r>
            <a:r>
              <a:rPr lang="en-US"/>
              <a:t>s a Breadboard?</a:t>
            </a:r>
          </a:p>
        </p:txBody>
      </p:sp>
      <p:pic>
        <p:nvPicPr>
          <p:cNvPr id="31747" name="Picture 1" descr="BreadboardFront.png">
            <a:extLst>
              <a:ext uri="{FF2B5EF4-FFF2-40B4-BE49-F238E27FC236}">
                <a16:creationId xmlns:a16="http://schemas.microsoft.com/office/drawing/2014/main" id="{1259B99C-9A92-0565-5350-70561FEA0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349915">
            <a:off x="268288" y="1905000"/>
            <a:ext cx="4811712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2" descr="BreadboardBack.png">
            <a:extLst>
              <a:ext uri="{FF2B5EF4-FFF2-40B4-BE49-F238E27FC236}">
                <a16:creationId xmlns:a16="http://schemas.microsoft.com/office/drawing/2014/main" id="{21BB781B-BD8B-075D-352C-528477E93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560565">
            <a:off x="4195763" y="1981200"/>
            <a:ext cx="4724400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9414-8D94-493F-5795-46C3A0A21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9225"/>
            <a:ext cx="7770813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/>
              <a:t>Solderless</a:t>
            </a:r>
            <a:r>
              <a:rPr lang="en-US" dirty="0"/>
              <a:t> Breadboard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82A47380-C68F-5230-1871-80D61B5FE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endParaRPr lang="en-US"/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A96DF5B-48FF-A412-0360-65B522FCE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0800" y="2268538"/>
            <a:ext cx="4013200" cy="4113212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/>
              <a:t>Each row (horiz.) of 5 holes are connected.</a:t>
            </a:r>
          </a:p>
          <a:p>
            <a:pPr marL="0" indent="0" eaLnBrk="1" hangingPunct="1">
              <a:defRPr/>
            </a:pPr>
            <a:endParaRPr lang="en-US"/>
          </a:p>
          <a:p>
            <a:pPr marL="0" indent="0" eaLnBrk="1" hangingPunct="1">
              <a:defRPr/>
            </a:pPr>
            <a:r>
              <a:rPr lang="en-US"/>
              <a:t>Vertical columns – called power bus are connected vertically</a:t>
            </a:r>
          </a:p>
        </p:txBody>
      </p:sp>
      <p:grpSp>
        <p:nvGrpSpPr>
          <p:cNvPr id="32773" name="Group 49">
            <a:extLst>
              <a:ext uri="{FF2B5EF4-FFF2-40B4-BE49-F238E27FC236}">
                <a16:creationId xmlns:a16="http://schemas.microsoft.com/office/drawing/2014/main" id="{E963C713-01E4-D469-6EC7-EE1AFC3D3534}"/>
              </a:ext>
            </a:extLst>
          </p:cNvPr>
          <p:cNvGrpSpPr>
            <a:grpSpLocks/>
          </p:cNvGrpSpPr>
          <p:nvPr/>
        </p:nvGrpSpPr>
        <p:grpSpPr bwMode="auto">
          <a:xfrm>
            <a:off x="-117475" y="1290638"/>
            <a:ext cx="4935538" cy="5283200"/>
            <a:chOff x="2324098" y="1130300"/>
            <a:chExt cx="4934985" cy="5284005"/>
          </a:xfrm>
        </p:grpSpPr>
        <p:pic>
          <p:nvPicPr>
            <p:cNvPr id="32774" name="Picture 2" descr="https://dlnmh9ip6v2uc.cloudfront.net/images/products/9/5/6/7/09567-02-Working.jpg">
              <a:extLst>
                <a:ext uri="{FF2B5EF4-FFF2-40B4-BE49-F238E27FC236}">
                  <a16:creationId xmlns:a16="http://schemas.microsoft.com/office/drawing/2014/main" id="{5B15FEA9-F2B1-3F3F-C141-A5D1FEE7D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2149588" y="1304810"/>
              <a:ext cx="5284005" cy="4934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79153B4-FDCA-6E6A-F379-55567F8B8A8B}"/>
                </a:ext>
              </a:extLst>
            </p:cNvPr>
            <p:cNvCxnSpPr/>
            <p:nvPr/>
          </p:nvCxnSpPr>
          <p:spPr bwMode="auto">
            <a:xfrm>
              <a:off x="4243171" y="177015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F3A470-B5A7-2BE8-97E5-669A6BCF8595}"/>
                </a:ext>
              </a:extLst>
            </p:cNvPr>
            <p:cNvCxnSpPr/>
            <p:nvPr/>
          </p:nvCxnSpPr>
          <p:spPr bwMode="auto">
            <a:xfrm>
              <a:off x="5295565" y="177492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6C916C0-BD6E-AC28-EE46-5260A9C302C4}"/>
                </a:ext>
              </a:extLst>
            </p:cNvPr>
            <p:cNvCxnSpPr/>
            <p:nvPr/>
          </p:nvCxnSpPr>
          <p:spPr bwMode="auto">
            <a:xfrm>
              <a:off x="4243171" y="189717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3B7A3E-E847-5763-B061-400C3F95FD85}"/>
                </a:ext>
              </a:extLst>
            </p:cNvPr>
            <p:cNvCxnSpPr/>
            <p:nvPr/>
          </p:nvCxnSpPr>
          <p:spPr bwMode="auto">
            <a:xfrm>
              <a:off x="5295565" y="190194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977C27-FFB9-1D07-2628-DA6E9C541220}"/>
                </a:ext>
              </a:extLst>
            </p:cNvPr>
            <p:cNvCxnSpPr/>
            <p:nvPr/>
          </p:nvCxnSpPr>
          <p:spPr bwMode="auto">
            <a:xfrm>
              <a:off x="4243171" y="2022611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91D30B-2770-A8BE-E20E-C5D343C0954B}"/>
                </a:ext>
              </a:extLst>
            </p:cNvPr>
            <p:cNvCxnSpPr/>
            <p:nvPr/>
          </p:nvCxnSpPr>
          <p:spPr bwMode="auto">
            <a:xfrm>
              <a:off x="5295565" y="2027374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10CBA3-C894-AC5E-C628-8E2CA71339FF}"/>
                </a:ext>
              </a:extLst>
            </p:cNvPr>
            <p:cNvCxnSpPr/>
            <p:nvPr/>
          </p:nvCxnSpPr>
          <p:spPr bwMode="auto">
            <a:xfrm>
              <a:off x="4243171" y="2148042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D1404E-6042-BEB4-3B11-10A8812F8427}"/>
                </a:ext>
              </a:extLst>
            </p:cNvPr>
            <p:cNvCxnSpPr/>
            <p:nvPr/>
          </p:nvCxnSpPr>
          <p:spPr bwMode="auto">
            <a:xfrm>
              <a:off x="5295565" y="215439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28BDB8-4637-4634-EE7B-5B62A82532CD}"/>
                </a:ext>
              </a:extLst>
            </p:cNvPr>
            <p:cNvCxnSpPr/>
            <p:nvPr/>
          </p:nvCxnSpPr>
          <p:spPr bwMode="auto">
            <a:xfrm>
              <a:off x="4243171" y="2275061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47B31A-04B3-62A5-4BCC-C359761B389F}"/>
                </a:ext>
              </a:extLst>
            </p:cNvPr>
            <p:cNvCxnSpPr/>
            <p:nvPr/>
          </p:nvCxnSpPr>
          <p:spPr bwMode="auto">
            <a:xfrm>
              <a:off x="5295565" y="2279825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A829390-827C-362D-34B5-6742ED43D733}"/>
                </a:ext>
              </a:extLst>
            </p:cNvPr>
            <p:cNvCxnSpPr/>
            <p:nvPr/>
          </p:nvCxnSpPr>
          <p:spPr bwMode="auto">
            <a:xfrm>
              <a:off x="4243171" y="2400494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E0470F6-C176-0D39-FD94-AB9FF41BB539}"/>
                </a:ext>
              </a:extLst>
            </p:cNvPr>
            <p:cNvCxnSpPr/>
            <p:nvPr/>
          </p:nvCxnSpPr>
          <p:spPr bwMode="auto">
            <a:xfrm>
              <a:off x="5295565" y="2405256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63BF6E9-0434-AC17-6D7E-D3D39B6E0846}"/>
                </a:ext>
              </a:extLst>
            </p:cNvPr>
            <p:cNvCxnSpPr/>
            <p:nvPr/>
          </p:nvCxnSpPr>
          <p:spPr bwMode="auto">
            <a:xfrm>
              <a:off x="4243171" y="2527513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92EC07-C016-C81B-FB15-E3A0701ED654}"/>
                </a:ext>
              </a:extLst>
            </p:cNvPr>
            <p:cNvCxnSpPr/>
            <p:nvPr/>
          </p:nvCxnSpPr>
          <p:spPr bwMode="auto">
            <a:xfrm>
              <a:off x="5295565" y="2532276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F8875A-136A-2671-BF1D-7B007C2CCD9D}"/>
                </a:ext>
              </a:extLst>
            </p:cNvPr>
            <p:cNvCxnSpPr/>
            <p:nvPr/>
          </p:nvCxnSpPr>
          <p:spPr bwMode="auto">
            <a:xfrm>
              <a:off x="4243171" y="2652944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73F5E9C-6F45-063B-C61F-6AF6701F09C9}"/>
                </a:ext>
              </a:extLst>
            </p:cNvPr>
            <p:cNvCxnSpPr/>
            <p:nvPr/>
          </p:nvCxnSpPr>
          <p:spPr bwMode="auto">
            <a:xfrm>
              <a:off x="5295565" y="2657708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A8B733-C3CC-4FA1-C1BA-C9FCC67EFBF9}"/>
                </a:ext>
              </a:extLst>
            </p:cNvPr>
            <p:cNvCxnSpPr/>
            <p:nvPr/>
          </p:nvCxnSpPr>
          <p:spPr bwMode="auto">
            <a:xfrm>
              <a:off x="4243171" y="2778376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E80618-4445-298E-A7C2-B9C8216D5265}"/>
                </a:ext>
              </a:extLst>
            </p:cNvPr>
            <p:cNvCxnSpPr/>
            <p:nvPr/>
          </p:nvCxnSpPr>
          <p:spPr bwMode="auto">
            <a:xfrm>
              <a:off x="5295565" y="2784727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86C812-42CA-550C-C35A-4CDAF9F06546}"/>
                </a:ext>
              </a:extLst>
            </p:cNvPr>
            <p:cNvCxnSpPr/>
            <p:nvPr/>
          </p:nvCxnSpPr>
          <p:spPr bwMode="auto">
            <a:xfrm>
              <a:off x="4243171" y="2905395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6B9124-60AD-D4E0-7158-EF10BC087B21}"/>
                </a:ext>
              </a:extLst>
            </p:cNvPr>
            <p:cNvCxnSpPr/>
            <p:nvPr/>
          </p:nvCxnSpPr>
          <p:spPr bwMode="auto">
            <a:xfrm>
              <a:off x="5295565" y="2910158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542314-57DC-0A72-29CE-115D1CB2B232}"/>
                </a:ext>
              </a:extLst>
            </p:cNvPr>
            <p:cNvCxnSpPr/>
            <p:nvPr/>
          </p:nvCxnSpPr>
          <p:spPr bwMode="auto">
            <a:xfrm>
              <a:off x="4243171" y="3030827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806C586-F453-8974-FC2C-65366564A79D}"/>
                </a:ext>
              </a:extLst>
            </p:cNvPr>
            <p:cNvCxnSpPr/>
            <p:nvPr/>
          </p:nvCxnSpPr>
          <p:spPr bwMode="auto">
            <a:xfrm>
              <a:off x="5295565" y="3035590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88FA11-59D9-4E8C-B61B-57440C08C6EE}"/>
                </a:ext>
              </a:extLst>
            </p:cNvPr>
            <p:cNvCxnSpPr/>
            <p:nvPr/>
          </p:nvCxnSpPr>
          <p:spPr bwMode="auto">
            <a:xfrm>
              <a:off x="4243171" y="3157846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892F72-702E-5BA8-1442-C031272EF252}"/>
                </a:ext>
              </a:extLst>
            </p:cNvPr>
            <p:cNvCxnSpPr/>
            <p:nvPr/>
          </p:nvCxnSpPr>
          <p:spPr bwMode="auto">
            <a:xfrm>
              <a:off x="5295565" y="3162610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30082D0-342C-F307-D099-74DBA426DAC1}"/>
                </a:ext>
              </a:extLst>
            </p:cNvPr>
            <p:cNvCxnSpPr/>
            <p:nvPr/>
          </p:nvCxnSpPr>
          <p:spPr bwMode="auto">
            <a:xfrm>
              <a:off x="4243171" y="3283278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362709-0DDB-D881-3C5D-844AF3042C96}"/>
                </a:ext>
              </a:extLst>
            </p:cNvPr>
            <p:cNvCxnSpPr/>
            <p:nvPr/>
          </p:nvCxnSpPr>
          <p:spPr bwMode="auto">
            <a:xfrm>
              <a:off x="5295565" y="3288041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C3AC21-D876-3E57-71D7-7EF648E2CBE0}"/>
                </a:ext>
              </a:extLst>
            </p:cNvPr>
            <p:cNvCxnSpPr/>
            <p:nvPr/>
          </p:nvCxnSpPr>
          <p:spPr bwMode="auto">
            <a:xfrm>
              <a:off x="4243171" y="340870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584178-B83A-7975-CF91-3D0B5C163ABC}"/>
                </a:ext>
              </a:extLst>
            </p:cNvPr>
            <p:cNvCxnSpPr/>
            <p:nvPr/>
          </p:nvCxnSpPr>
          <p:spPr bwMode="auto">
            <a:xfrm>
              <a:off x="5295565" y="3415060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020734B-0404-A514-AF05-A0F4C5F664AA}"/>
                </a:ext>
              </a:extLst>
            </p:cNvPr>
            <p:cNvCxnSpPr/>
            <p:nvPr/>
          </p:nvCxnSpPr>
          <p:spPr bwMode="auto">
            <a:xfrm>
              <a:off x="4243171" y="3535728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C625D1-1985-071E-849B-B8134F524C9D}"/>
                </a:ext>
              </a:extLst>
            </p:cNvPr>
            <p:cNvCxnSpPr/>
            <p:nvPr/>
          </p:nvCxnSpPr>
          <p:spPr bwMode="auto">
            <a:xfrm>
              <a:off x="5295565" y="3540492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55B399B-5A66-9CA4-DA6C-2DFEE4E35AF9}"/>
                </a:ext>
              </a:extLst>
            </p:cNvPr>
            <p:cNvCxnSpPr/>
            <p:nvPr/>
          </p:nvCxnSpPr>
          <p:spPr bwMode="auto">
            <a:xfrm>
              <a:off x="4243171" y="3661161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33C9A-40DA-430E-FB23-4F46BE9702CB}"/>
                </a:ext>
              </a:extLst>
            </p:cNvPr>
            <p:cNvCxnSpPr/>
            <p:nvPr/>
          </p:nvCxnSpPr>
          <p:spPr bwMode="auto">
            <a:xfrm>
              <a:off x="5295565" y="366592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1919C5A-453C-3EF7-25D6-92E25CCAA218}"/>
                </a:ext>
              </a:extLst>
            </p:cNvPr>
            <p:cNvCxnSpPr/>
            <p:nvPr/>
          </p:nvCxnSpPr>
          <p:spPr bwMode="auto">
            <a:xfrm>
              <a:off x="4243171" y="3788180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3FFEB51-E18E-C7D9-807D-84967F3F6437}"/>
                </a:ext>
              </a:extLst>
            </p:cNvPr>
            <p:cNvCxnSpPr/>
            <p:nvPr/>
          </p:nvCxnSpPr>
          <p:spPr bwMode="auto">
            <a:xfrm>
              <a:off x="5295565" y="379294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9BE957-A343-451F-7D9B-BC0C4918A4C7}"/>
                </a:ext>
              </a:extLst>
            </p:cNvPr>
            <p:cNvCxnSpPr/>
            <p:nvPr/>
          </p:nvCxnSpPr>
          <p:spPr bwMode="auto">
            <a:xfrm>
              <a:off x="4243171" y="3913611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6B0B12-D01E-1ABE-0400-D2742583DAE9}"/>
                </a:ext>
              </a:extLst>
            </p:cNvPr>
            <p:cNvCxnSpPr/>
            <p:nvPr/>
          </p:nvCxnSpPr>
          <p:spPr bwMode="auto">
            <a:xfrm>
              <a:off x="5295565" y="3918375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B03719-1916-0526-93D7-103DA551EB76}"/>
                </a:ext>
              </a:extLst>
            </p:cNvPr>
            <p:cNvCxnSpPr/>
            <p:nvPr/>
          </p:nvCxnSpPr>
          <p:spPr bwMode="auto">
            <a:xfrm>
              <a:off x="4243171" y="4039043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D7FE0D7-0BFD-56E5-A55C-04FF211830D6}"/>
                </a:ext>
              </a:extLst>
            </p:cNvPr>
            <p:cNvCxnSpPr/>
            <p:nvPr/>
          </p:nvCxnSpPr>
          <p:spPr bwMode="auto">
            <a:xfrm>
              <a:off x="5295565" y="4043806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CB870A4-71A4-3DED-D983-0FB53F05A849}"/>
                </a:ext>
              </a:extLst>
            </p:cNvPr>
            <p:cNvCxnSpPr/>
            <p:nvPr/>
          </p:nvCxnSpPr>
          <p:spPr bwMode="auto">
            <a:xfrm>
              <a:off x="4243171" y="4166062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A9518D2-830E-8BC8-93B0-07DCB427DE42}"/>
                </a:ext>
              </a:extLst>
            </p:cNvPr>
            <p:cNvCxnSpPr/>
            <p:nvPr/>
          </p:nvCxnSpPr>
          <p:spPr bwMode="auto">
            <a:xfrm>
              <a:off x="5295565" y="4170825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A0A361B-72B6-D0D2-E0EF-B98A74E3D7B5}"/>
                </a:ext>
              </a:extLst>
            </p:cNvPr>
            <p:cNvCxnSpPr/>
            <p:nvPr/>
          </p:nvCxnSpPr>
          <p:spPr bwMode="auto">
            <a:xfrm>
              <a:off x="4243171" y="4281967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CC0C9B1-B258-FB11-6414-988D2641A7A4}"/>
                </a:ext>
              </a:extLst>
            </p:cNvPr>
            <p:cNvCxnSpPr/>
            <p:nvPr/>
          </p:nvCxnSpPr>
          <p:spPr bwMode="auto">
            <a:xfrm>
              <a:off x="5295565" y="4286731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E0BEE7-63A3-FAC8-C67C-C1C7244CCF5F}"/>
                </a:ext>
              </a:extLst>
            </p:cNvPr>
            <p:cNvCxnSpPr/>
            <p:nvPr/>
          </p:nvCxnSpPr>
          <p:spPr bwMode="auto">
            <a:xfrm>
              <a:off x="4243171" y="440739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0A7752-D19F-3472-A2B3-83DB1816430D}"/>
                </a:ext>
              </a:extLst>
            </p:cNvPr>
            <p:cNvCxnSpPr/>
            <p:nvPr/>
          </p:nvCxnSpPr>
          <p:spPr bwMode="auto">
            <a:xfrm>
              <a:off x="5295565" y="4412162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80FAA24-FE06-1D40-CCE2-7779C50EF825}"/>
                </a:ext>
              </a:extLst>
            </p:cNvPr>
            <p:cNvCxnSpPr/>
            <p:nvPr/>
          </p:nvCxnSpPr>
          <p:spPr bwMode="auto">
            <a:xfrm>
              <a:off x="4243171" y="4523304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181F6DC-56C5-5765-220C-508A4DCC2092}"/>
                </a:ext>
              </a:extLst>
            </p:cNvPr>
            <p:cNvCxnSpPr/>
            <p:nvPr/>
          </p:nvCxnSpPr>
          <p:spPr bwMode="auto">
            <a:xfrm>
              <a:off x="5295565" y="4528068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1D1531A-C2F5-F8EC-4316-36F3389D4884}"/>
                </a:ext>
              </a:extLst>
            </p:cNvPr>
            <p:cNvCxnSpPr/>
            <p:nvPr/>
          </p:nvCxnSpPr>
          <p:spPr bwMode="auto">
            <a:xfrm>
              <a:off x="4243171" y="4650323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D9840CC-CE30-1318-8E19-96142320382C}"/>
                </a:ext>
              </a:extLst>
            </p:cNvPr>
            <p:cNvCxnSpPr/>
            <p:nvPr/>
          </p:nvCxnSpPr>
          <p:spPr bwMode="auto">
            <a:xfrm>
              <a:off x="5295565" y="4655087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CC9C4E-8243-0BCD-F10E-6BE71D87D377}"/>
                </a:ext>
              </a:extLst>
            </p:cNvPr>
            <p:cNvCxnSpPr/>
            <p:nvPr/>
          </p:nvCxnSpPr>
          <p:spPr bwMode="auto">
            <a:xfrm>
              <a:off x="4243171" y="476622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3B69635-CED1-380B-2B94-74ED3980D83B}"/>
                </a:ext>
              </a:extLst>
            </p:cNvPr>
            <p:cNvCxnSpPr/>
            <p:nvPr/>
          </p:nvCxnSpPr>
          <p:spPr bwMode="auto">
            <a:xfrm>
              <a:off x="5295565" y="4770992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5D01A10-A901-B78C-9FE5-BEBC11475A9C}"/>
                </a:ext>
              </a:extLst>
            </p:cNvPr>
            <p:cNvCxnSpPr/>
            <p:nvPr/>
          </p:nvCxnSpPr>
          <p:spPr bwMode="auto">
            <a:xfrm>
              <a:off x="4243171" y="4891660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EFFF454-7669-4A28-3E2C-B10173FAA30B}"/>
                </a:ext>
              </a:extLst>
            </p:cNvPr>
            <p:cNvCxnSpPr/>
            <p:nvPr/>
          </p:nvCxnSpPr>
          <p:spPr bwMode="auto">
            <a:xfrm>
              <a:off x="5295565" y="4896424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EFC2093-76AF-ECB4-6E2B-EF26AF3F3887}"/>
                </a:ext>
              </a:extLst>
            </p:cNvPr>
            <p:cNvCxnSpPr/>
            <p:nvPr/>
          </p:nvCxnSpPr>
          <p:spPr bwMode="auto">
            <a:xfrm>
              <a:off x="4243171" y="5007566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DD68E7F-7D53-9507-C607-33392F856F37}"/>
                </a:ext>
              </a:extLst>
            </p:cNvPr>
            <p:cNvCxnSpPr/>
            <p:nvPr/>
          </p:nvCxnSpPr>
          <p:spPr bwMode="auto">
            <a:xfrm>
              <a:off x="5295565" y="5012328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48FF432-EA19-CB30-6698-22A22693BE2F}"/>
                </a:ext>
              </a:extLst>
            </p:cNvPr>
            <p:cNvCxnSpPr/>
            <p:nvPr/>
          </p:nvCxnSpPr>
          <p:spPr bwMode="auto">
            <a:xfrm>
              <a:off x="4243171" y="5132997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C656E14-418C-C5EC-22EB-0733F72D7B1D}"/>
                </a:ext>
              </a:extLst>
            </p:cNvPr>
            <p:cNvCxnSpPr/>
            <p:nvPr/>
          </p:nvCxnSpPr>
          <p:spPr bwMode="auto">
            <a:xfrm>
              <a:off x="5295565" y="5139348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E94CA5E-D124-4FF6-3333-8AEB3018E57E}"/>
                </a:ext>
              </a:extLst>
            </p:cNvPr>
            <p:cNvCxnSpPr/>
            <p:nvPr/>
          </p:nvCxnSpPr>
          <p:spPr bwMode="auto">
            <a:xfrm>
              <a:off x="4243171" y="5248902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6480B3-0F04-333E-A69D-5454109311B5}"/>
                </a:ext>
              </a:extLst>
            </p:cNvPr>
            <p:cNvCxnSpPr/>
            <p:nvPr/>
          </p:nvCxnSpPr>
          <p:spPr bwMode="auto">
            <a:xfrm>
              <a:off x="5295565" y="525525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A86A22-E292-46B8-6BF5-727E1CD8781E}"/>
                </a:ext>
              </a:extLst>
            </p:cNvPr>
            <p:cNvCxnSpPr/>
            <p:nvPr/>
          </p:nvCxnSpPr>
          <p:spPr bwMode="auto">
            <a:xfrm>
              <a:off x="4243171" y="5375922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C542F48-53E6-78B1-C196-46C77E3EBC51}"/>
                </a:ext>
              </a:extLst>
            </p:cNvPr>
            <p:cNvCxnSpPr/>
            <p:nvPr/>
          </p:nvCxnSpPr>
          <p:spPr bwMode="auto">
            <a:xfrm>
              <a:off x="5295565" y="5380685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771F884-25D0-4840-ED6D-941176AC700D}"/>
                </a:ext>
              </a:extLst>
            </p:cNvPr>
            <p:cNvCxnSpPr/>
            <p:nvPr/>
          </p:nvCxnSpPr>
          <p:spPr bwMode="auto">
            <a:xfrm>
              <a:off x="4243171" y="5491826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0E9657-E052-739B-6460-5973C831B94B}"/>
                </a:ext>
              </a:extLst>
            </p:cNvPr>
            <p:cNvCxnSpPr/>
            <p:nvPr/>
          </p:nvCxnSpPr>
          <p:spPr bwMode="auto">
            <a:xfrm>
              <a:off x="5295565" y="5496590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E52CD45-53F1-F44F-5E5F-CBC3BFA336BB}"/>
                </a:ext>
              </a:extLst>
            </p:cNvPr>
            <p:cNvCxnSpPr/>
            <p:nvPr/>
          </p:nvCxnSpPr>
          <p:spPr bwMode="auto">
            <a:xfrm>
              <a:off x="4243171" y="561725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8AC8523-A79C-F20D-3A06-F5D970F164A3}"/>
                </a:ext>
              </a:extLst>
            </p:cNvPr>
            <p:cNvCxnSpPr/>
            <p:nvPr/>
          </p:nvCxnSpPr>
          <p:spPr bwMode="auto">
            <a:xfrm>
              <a:off x="5295565" y="5622021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705280D-0E3D-46EF-F9B4-8F76809E6910}"/>
                </a:ext>
              </a:extLst>
            </p:cNvPr>
            <p:cNvCxnSpPr/>
            <p:nvPr/>
          </p:nvCxnSpPr>
          <p:spPr bwMode="auto">
            <a:xfrm>
              <a:off x="4243171" y="5733163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74B83BB-F528-73D9-6B01-8E9CCF2B13D8}"/>
                </a:ext>
              </a:extLst>
            </p:cNvPr>
            <p:cNvCxnSpPr/>
            <p:nvPr/>
          </p:nvCxnSpPr>
          <p:spPr bwMode="auto">
            <a:xfrm>
              <a:off x="5295565" y="5737927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5118CC8-1E4E-BAD8-C91A-46A9B6B1A1CE}"/>
                </a:ext>
              </a:extLst>
            </p:cNvPr>
            <p:cNvCxnSpPr/>
            <p:nvPr/>
          </p:nvCxnSpPr>
          <p:spPr bwMode="auto">
            <a:xfrm>
              <a:off x="4243171" y="5860183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8CD3044-23C9-FD2C-3E25-3000FD72A5D3}"/>
                </a:ext>
              </a:extLst>
            </p:cNvPr>
            <p:cNvCxnSpPr/>
            <p:nvPr/>
          </p:nvCxnSpPr>
          <p:spPr bwMode="auto">
            <a:xfrm>
              <a:off x="5295565" y="5864946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9FC3813-AB76-22A5-2179-6755880F3A02}"/>
                </a:ext>
              </a:extLst>
            </p:cNvPr>
            <p:cNvCxnSpPr/>
            <p:nvPr/>
          </p:nvCxnSpPr>
          <p:spPr bwMode="auto">
            <a:xfrm flipV="1">
              <a:off x="3722529" y="1819380"/>
              <a:ext cx="0" cy="390267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19C0F28-F9AF-8E9C-05B5-784BAAFC92F5}"/>
                </a:ext>
              </a:extLst>
            </p:cNvPr>
            <p:cNvCxnSpPr/>
            <p:nvPr/>
          </p:nvCxnSpPr>
          <p:spPr bwMode="auto">
            <a:xfrm flipV="1">
              <a:off x="3870150" y="1819380"/>
              <a:ext cx="0" cy="390267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C4723B-C921-683A-57FE-73EB200739CD}"/>
                </a:ext>
              </a:extLst>
            </p:cNvPr>
            <p:cNvCxnSpPr/>
            <p:nvPr/>
          </p:nvCxnSpPr>
          <p:spPr bwMode="auto">
            <a:xfrm flipV="1">
              <a:off x="6344785" y="1819380"/>
              <a:ext cx="0" cy="390267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982F94E-FFEB-4118-DC05-F9A0393C6AA0}"/>
                </a:ext>
              </a:extLst>
            </p:cNvPr>
            <p:cNvCxnSpPr/>
            <p:nvPr/>
          </p:nvCxnSpPr>
          <p:spPr bwMode="auto">
            <a:xfrm flipV="1">
              <a:off x="6482882" y="1819380"/>
              <a:ext cx="0" cy="390267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79594166-DE83-4234-372B-5853A8B636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err="1"/>
              <a:t>Arduino</a:t>
            </a:r>
            <a:r>
              <a:rPr lang="en-US" dirty="0"/>
              <a:t> Board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3EF3548-86FE-21C2-0FD3-C1595DC5EF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0813" cy="2133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sz="2000" dirty="0"/>
              <a:t>“</a:t>
            </a:r>
            <a:r>
              <a:rPr lang="en-US" sz="2000" dirty="0"/>
              <a:t>Strong Friend</a:t>
            </a:r>
            <a:r>
              <a:rPr lang="en-US" altLang="en-US" sz="2000" dirty="0"/>
              <a:t>”</a:t>
            </a:r>
            <a:r>
              <a:rPr lang="en-US" sz="2000" dirty="0"/>
              <a:t> Created in </a:t>
            </a:r>
            <a:r>
              <a:rPr lang="en-US" sz="2000" dirty="0" err="1"/>
              <a:t>Ivrea</a:t>
            </a:r>
            <a:r>
              <a:rPr lang="en-US" sz="2000" dirty="0"/>
              <a:t>, Italy </a:t>
            </a:r>
          </a:p>
          <a:p>
            <a:pPr algn="ctr" eaLnBrk="1" hangingPunct="1">
              <a:defRPr/>
            </a:pPr>
            <a:r>
              <a:rPr lang="en-US" sz="2000" dirty="0"/>
              <a:t>in 2005 by Massimo </a:t>
            </a:r>
            <a:r>
              <a:rPr lang="en-US" sz="2000" dirty="0" err="1"/>
              <a:t>Banzi</a:t>
            </a:r>
            <a:r>
              <a:rPr lang="en-US" sz="2000" dirty="0"/>
              <a:t> &amp; David </a:t>
            </a:r>
            <a:r>
              <a:rPr lang="en-US" sz="2000" dirty="0" err="1"/>
              <a:t>Cuartielles</a:t>
            </a:r>
            <a:endParaRPr lang="en-US" sz="200" dirty="0"/>
          </a:p>
          <a:p>
            <a:pPr algn="ctr" eaLnBrk="1" hangingPunct="1">
              <a:defRPr/>
            </a:pPr>
            <a:r>
              <a:rPr lang="en-US" sz="2000" dirty="0"/>
              <a:t>Open Source Hardware</a:t>
            </a:r>
            <a:endParaRPr lang="en-US" sz="200" dirty="0"/>
          </a:p>
          <a:p>
            <a:pPr algn="ctr" eaLnBrk="1" hangingPunct="1">
              <a:defRPr/>
            </a:pPr>
            <a:r>
              <a:rPr lang="en-US" sz="2000" dirty="0"/>
              <a:t>	Processor</a:t>
            </a:r>
            <a:endParaRPr lang="en-US" sz="200" dirty="0"/>
          </a:p>
          <a:p>
            <a:pPr algn="ctr" eaLnBrk="1" hangingPunct="1">
              <a:defRPr/>
            </a:pPr>
            <a:r>
              <a:rPr lang="en-US" sz="2000" dirty="0"/>
              <a:t>Coding is accessible &amp; transferrable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(C++, Processing, java)</a:t>
            </a:r>
          </a:p>
          <a:p>
            <a:pPr algn="ctr" eaLnBrk="1" hangingPunct="1">
              <a:defRPr/>
            </a:pPr>
            <a:endParaRPr lang="en-US" sz="2000" b="1" dirty="0"/>
          </a:p>
          <a:p>
            <a:pPr algn="ctr" eaLnBrk="1" hangingPunct="1">
              <a:defRPr/>
            </a:pPr>
            <a:endParaRPr lang="en-US" sz="2400" b="1" dirty="0"/>
          </a:p>
        </p:txBody>
      </p:sp>
      <p:pic>
        <p:nvPicPr>
          <p:cNvPr id="6148" name="Picture 1">
            <a:extLst>
              <a:ext uri="{FF2B5EF4-FFF2-40B4-BE49-F238E27FC236}">
                <a16:creationId xmlns:a16="http://schemas.microsoft.com/office/drawing/2014/main" id="{F8AD1C5D-C5A4-A264-EF5C-BD8F20BA5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33800"/>
            <a:ext cx="36576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2" descr="https://dlnmh9ip6v2uc.cloudfront.net/images/products/1/1/5/7/5/11575-01.jpg">
            <a:extLst>
              <a:ext uri="{FF2B5EF4-FFF2-40B4-BE49-F238E27FC236}">
                <a16:creationId xmlns:a16="http://schemas.microsoft.com/office/drawing/2014/main" id="{6C404E05-C9F7-D216-5F41-936A402A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311525"/>
            <a:ext cx="24098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https://dlnmh9ip6v2uc.cloudfront.net/images/products/1/1/2/2/4/11224-01c.jpg">
            <a:extLst>
              <a:ext uri="{FF2B5EF4-FFF2-40B4-BE49-F238E27FC236}">
                <a16:creationId xmlns:a16="http://schemas.microsoft.com/office/drawing/2014/main" id="{7F2907A9-CF12-6D8B-AB17-6C0DB1174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4084638"/>
            <a:ext cx="2714625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AutoShape 2" descr="data:image/jpeg;base64,/9j/4AAQSkZJRgABAQAAAQABAAD/2wCEAAkGBwgHBgkIBwgKCgkLDRYPDQwMDRsUFRAWIB0iIiAdHx8kKDQsJCYxJx8fLT0tMTU3Ojo6Iys/RD84QzQ5OjcBCgoKDQwNGg8PGjclHyU3Nzc3Nzc3Nzc3Nzc3Nzc3Nzc3Nzc3Nzc3Nzc3Nzc3Nzc3Nzc3Nzc3Nzc3Nzc3Nzc3N//AABEIAG0AlwMBEQACEQEDEQH/xAAcAAEAAgMBAQEAAAAAAAAAAAAABgcDBAUCCAH/xABIEAAABAMBCQsJBgUFAAAAAAAAAQIDBAURBgcSFyE2UVWT0RMVFjFBcXSBsrPSFCIyNVZhc6HTQlJykbHBI1NikpQ0RFSCov/EABoBAQACAwEAAAAAAAAAAAAAAAAEBQECAwb/xAA0EQABAwECDQQCAgIDAAAAAAAAAQIDBBNSBRESFSExMzRRU3Hh8BRBkaGBsTLRYcEiI0L/2gAMAwEAAhEDEQA/ALxAAAAAAAAAAAAAAAAAAAAAAAAAAAAAAAAAAAAAAAAAAAAAAAAAAAAAAAAAAAAAAAAAAAAc20M4Ykcqej4gr5KColBHQ1qPiSQ6wxOmejGnKaVImK9SEYWGdEOa8vCLHNTr/wBdyBnRt0YWGdEOa8vCGanX/ruM6NujCwzohzXl4QzU6/8AXcZ0bdGFhnRDmvLwhmp1/wCu4zo26MLDOiHNeXhDNTr/ANdxnRt0YWGdEOa8vCGanX/ruM6NujCwzohzXl4QzU6/9dxnRt0YWGdEOa8vCGanX/ruM6NujCwzohzXl4QzU6/9dxnRt0YWGdEOa8vCGanX/ruM6NujCwzohzXl4QzU6/8AXcZ0bdGFhnRDmvLwhmp1/wCu4zo26MLDOiHNeXhDNTr/ANdxnRt0YWGdEOf5BeEM1Ov/AF3GdG3SaWZnKZ/J2pilg2ScUorw1X1KGZcdPcK+ohsZFZjxk6CVJmI9EOqOJ2AAHxAClrpVoim038ih11hIMzSVDxLc+0fVxF15x6DB9NZx5a61KKvntH5CakIcLArgAFSzgZFSzgBUs4AVLOAFSzgBUs4AVLOAFSzgBUs4AVLOAFSzgBUs4GC7rl+RsL8R3tmPO4R3hT0OD93Qlggk0ADg2vtGzZuXJiXGt2dcXeNM397fZzrQ8RF7swkU1Os78lNBHqahIGZS6SBldFgCLJSE1qfpizza/mr8dyuzk3l/fY2LpHkz9lZNHw8GzDKiXEuGltJVIlNmdKkRVGmD8pJ3sVceL+zevVHQNciaytleifMLgqE1lvWttBAWZioaGKQQkTurBOX1UopjpT0DzChpad9Q1XZapi84l7U1LadUTIx4zh4RYD2VhNan6Yk5tfzF+O5Hzk3l/fYYRYD2VhNan6YZtfzF+O4zk2599hhFgPZWE1qfphm1/M+u4zk3l/fY9M3RJWbpE/ZeHS3ymhaFGXUaC/UYXB0mLRJ58hMJMx6WE1aiZJFSB6cQEDCvMtsrcvTZSk6pIzNJ4sR4hXK2VsqRuVULBHxujtGoQjCLAeysLrU/TFlm1/MX47lfnJvL++wwiwHsrC61P0wza/mL8dxnJvL++x7YugwDz7bXBaELdFkmu6pxVOn8sYdg97UVbRfPyZbhFrnI3I1/57HYtfaWX2amqIHg/CRN8wl2/qlFKqUVKXh/d+Yj0tK+oZl5app89zvU1TadyNyMfnQ0JNbaAms2hIDgzCNeUOki/v0qva8tLwh1loXxsV9oujzic4q5sr0Zka/OBYG9Uvp/oIXUp2CrtH8V+SyyG8DZZZaYbJthtDaC4koSREXUQ1VVXSplERNRkGDJ+HxACibeT7f6ercaXfQkP/DYzGXKrrP5EQ9JRQWMWnWus87WT2smjUhHBMIZYtu8gLN8zXdCoot6k/P7Ler3Rn4/RXKvRPmFuVKaye3XfW8v6IXaMVeC9m7qWeE/5N6EdsW229aqWNuoStCnqKSoqkeI+QTKtVSByoRKREWZuMz2/abYtfMG2W0NtpUiiEJIiLzE8hDShVVp2qvmk2rURKhyJ5oOjcugYWYTuKh46HaiGjhFeY4klF6SfmOOEXuZEitXEuP+zrg5jXvVHJj0EUjmksR0Sy3W9bdUhNeOhGZEJ7FVWoqkKREa9UQn1z1RnYy0qTM70m1mRV5TaOv6EKuu3iPz3LSh3d/nsV2hKlqJKSM1GdCIixmYtlKnWbu8010ZHf469g520V5Pk6WEt1fgzwMomaY2HUqWxpJJ1JmZw66EVS9w0kmjyF/5J8m8cMiPRVavwSK69lUz0JHbcEXBewXr/RKwntU6HCsZlXKukpEmr2D+hGo9u0+gCHlz0oAAAQ26ZPzlMlOEYXSKjaoTTjSj7R/OnX7hPoKe1kyl1IQa6ezjxJrUpcehKAAYLFt3kBZvma7oVFFvUn5/Zb1e6M/H6K5V6J8wtypTWT26763l/RC7RirwXs3dSzwn/JvQ4Fh8rpV8f9jEus3dxFo9u0z3Rcs5l+JHdpGlBu7fPdTNdvDvPY61yDKOJ6IrtJHDCmxTr/ZIwZtF6EPmvrWN6Q52jFhH/BOiEGbaO6qTq55kdaf4S+6UKyu3iPz3LKh3d/nsV8w6th5t5s6LbUS0n7yOpC1c1HIqKVTXK1UVCUYRLS/8xrUI2CFm6n4fZNzjOZoS6BaN2KYbXFtGlbiUn/ARxGfMNX4Op0aq4jaOvmc9EUzXXsqWOgo7bgxgvYL1/wBIZwntU6HCsZlXKukpEmr2D+hGo9u0+gCHlz0oAHh51DDSnXVEltBGpSjPERFxmCIqriQwq4kxqfP9qp0ufzt+OVUmz8xlJ/ZQXFt6x6imgSGNGnmqmZZpFcYIaVOvyaNmh1SxDLQ2X9alHxdRY+shs6ZElbH7qYZCro3SeyHPHY4Fi27yAs3zNd0Kii3qT8/st6vdGfj9Fcq9E+YW5UprJ7dd9by/ohdoxV4L2bupZ4T/AJN6HAsPldKvj/sYl1m7uItHt2me6LlnMvxI7tI0oN3b57qZrt4d57HWuQZRxPRFdpI4YU2Kdf7JGDNovQh819axvSHO0YsI/wCCdEIM20d1UnVzzI60/wAJfdKFZXbxH57llQ7u/wA9iv4dpUQ+0w3S/cWSE14qmdCFq5clFUqmtylREJhgytB96B1x+EV+c4P8/Hcn5tm4oZYW5tP2Ypl1SoK9Q4lR0ePiI6/dGr8JQK1U0/Hc2Zg6VrkXGh4uu5Us9CR23BtgvYL1X/RjCe1TocOxmVcq6SkSavYP6Eaj27T6AIeXPSgAV/dXn/kkvRKIdVHoor56h+i3m/7H8iMWeDYMt9oupP2VuEZ8hlmmtSp0Ea1kkjSRqOlVHQus+QXi6ikTSpaFpYSBgrmCWZa+1EMpcbq80dUuLvvOOvPUUtO9763G9MSl1OxrKTE1cZVouykLFt3kBZvma7oVFFvUn5/Zb1e6M/H6K5V6J8wtypTWT26763l/RC7RirwXs3dSzwn/ACb0OBYfK6VfH/YxLrN3cRaPbtM90XLOZfiR3aRpQbu3z3UzXbw7z2OtcgyjieiK7SRwwpsU6/2SMGbRehD5r61jekOdoxYR/wAE6IQZto7qpOrnmR1p/hL7pQrK7eI/PcsqHd3+exXZYqC2KkzeVRH893+8xrkt4G1o/iZ4CJfOPhiN5ym7I+2echrI1uQug6RSOy00+5Krr2VLPQkdtwQsF7Bev+kJeE9qnQhTa1NrJbalJUk6kpJ0MusWCoipiUrkVU0ob8C/NY+MZhIaLilPPrJCC3ZXGfXxDk9sTGq5yJiQ7MfK9yNRVxr/AJL9lECmWy1iDS4tzck0NxZ1NZ8pnzmPMSPV71cp6SNuQ1GldT2T2Zmc3ioqPtVexC3DJSKJ8ymK9LmpQWkE1RHGjWxaCtmhp5Hq50mk0ODNj/asv/I7eqquUcvTUvMO4tNlVWUTZ/hG1uKXL/dalfelfUpxCMnqUntrPSScVPY2WXoOHwYsf7Vl+SRJ9VVcojelpeYd2d8F5tI5fKl2kZbRBEkkuFQzXRN7jEWH1MUjpLPWSZfTyRpGr9RHzsvZIyMuFqMf9CRL9VVcojempuYdy1TVl7RxTEQ7aVlg2WtzIk0OuOtcfOI1M6pgRUSPHjO9Q2nnVFV+o0ZNKLKSqaQ0ei1TTiodd+SDSREodZZqmRisWPWc4oaaN6OSTUe5/LLKzqbxExctQ00p4yM0JIjIqJIv2GsEtTFGjEj1GZoqaV6vWTWbVlWLLWbmC4xq0rL5raNs0roRYzI64uYaVLqmdmSseI3p208DspHnJibO2TiIl587WNpNxalmV6WKp1HdtRVNREsji6npnKqrIdqRFZeTSiZS9u0jDqY5BpNaqEaKpNPXxiPN6iWRr1j1EiKwijViP1kf4L2V9r2dWW0S/VVPKInpabmDgvZX2vZ1ZbRj1VTyh6Wm5h7Ys3ZZl9t0rXMmaFkqm5ljodc4w6pqVRUsjZtNTtVFtDr2qhrLWjmaI520zLCkspavEkSixGo64/xDhTOqYGZCR4zvUNp53ZSvOPwYsl7Wo/sSJHqqrlEf0tNzCUWPszJZQ6U6hpkcchRG2ys0YiVWh3tOM+T8xCqqqaX/AKnNxEympoo1tGrjJkzFsOrNCDUSyKt4tBpOmehlxCvVqppUmo5FPnqdmW/Mfj/3TvbMerh2beiHmZto7qaVR0OIqAFQAqAFQAqAFQAqAFQAqAFQAqAFQAqAFQBvyKVvTqbQ8AxiU6rzlfcTyq6iHKaVIo1ep2giWV6NQuqYwKIWBKChW71BQamIUuQlZucyp+RjzbH5Tsp3HSehcxETJTgY0wj0LFvMN7kl5S0uQ5st7m2lN6ZK82p0zGfLVOYZV7XNRfnzz3MI1UXF8HZOVS5SjUqAhTMzqZmynH8hytXp/wClOtm3gfm9Mt0fCahOwZtZLyizZwG9Mt0fCahOwLWS8os2cBvTLdHwmoTsC1kvKLNnAb0y3R8JqE7AtZLyizZwG9Mt0fCahOwLWS8os2cBvTLdHwmoTsC1kvKLNnAb0y3R8JqE7AtZLyizZwG9Mt0fCahOwLWS8os2cBvTLdHwmoTsC1kvKLNnAb0y3R8JqE7AtZLyizZwG9Mt0fCahOwLWS8os2cBvTLdHwmoTsC1kvKLNnAb0y3R8JqE7AtZLyizZwG9Mt0fCahOwLWS8os2cBvTLdHwmoTsC1kvKLNnAyMS+Dhl38PCsNLpS+baSk6dRDVz3OTEqmUa1NSGZ1pDqDbdQlaFYjSoqkY1RcWlDKpj0KeGYVhgjJhltslHU7xJFX8hlXK7WoRqJqMwwZAAAAAAAAAAAAAAAAAAAAAAAAAAAAAAAAAAAAAAAAAAAAAAAAAAAAAAAAAAAAAA/9k=">
            <a:extLst>
              <a:ext uri="{FF2B5EF4-FFF2-40B4-BE49-F238E27FC236}">
                <a16:creationId xmlns:a16="http://schemas.microsoft.com/office/drawing/2014/main" id="{0008C2C4-AAC2-F609-D2B9-989CDD7178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52" name="AutoShape 4" descr="data:image/jpeg;base64,/9j/4AAQSkZJRgABAQAAAQABAAD/2wCEAAkGBwgHBgkIBwgKCgkLDRYPDQwMDRsUFRAWIB0iIiAdHx8kKDQsJCYxJx8fLT0tMTU3Ojo6Iys/RD84QzQ5OjcBCgoKDQwNGg8PGjclHyU3Nzc3Nzc3Nzc3Nzc3Nzc3Nzc3Nzc3Nzc3Nzc3Nzc3Nzc3Nzc3Nzc3Nzc3Nzc3Nzc3N//AABEIAG0AlwMBEQACEQEDEQH/xAAcAAEAAgMBAQEAAAAAAAAAAAAABgcDBAUCCAH/xABIEAAABAMBCQsJBgUFAAAAAAAAAQIDBAURBgcSFyE2UVWT0RMVFjFBcXSBsrPSFCIyNVZhc6HTQlJykbHBI1NikpQ0RFSCov/EABoBAQACAwEAAAAAAAAAAAAAAAAEBQECAwb/xAA0EQABAwECDQQCAgIDAAAAAAAAAQIDBBNSBRESFSExMzRRU3Hh8BRBkaGBsTLRYcEiI0L/2gAMAwEAAhEDEQA/ALxAAAAAAAAAAAAAAAAAAAAAAAAAAAAAAAAAAAAAAAAAAAAAAAAAAAAAAAAAAAAAAAAAAAAc20M4Ykcqej4gr5KColBHQ1qPiSQ6wxOmejGnKaVImK9SEYWGdEOa8vCLHNTr/wBdyBnRt0YWGdEOa8vCGanX/ruM6NujCwzohzXl4QzU6/8AXcZ0bdGFhnRDmvLwhmp1/wCu4zo26MLDOiHNeXhDNTr/ANdxnRt0YWGdEOa8vCGanX/ruM6NujCwzohzXl4QzU6/9dxnRt0YWGdEOa8vCGanX/ruM6NujCwzohzXl4QzU6/9dxnRt0YWGdEOa8vCGanX/ruM6NujCwzohzXl4QzU6/8AXcZ0bdGFhnRDmvLwhmp1/wCu4zo26MLDOiHNeXhDNTr/ANdxnRt0YWGdEOf5BeEM1Ov/AF3GdG3SaWZnKZ/J2pilg2ScUorw1X1KGZcdPcK+ohsZFZjxk6CVJmI9EOqOJ2AAHxAClrpVoim038ih11hIMzSVDxLc+0fVxF15x6DB9NZx5a61KKvntH5CakIcLArgAFSzgZFSzgBUs4AVLOAFSzgBUs4AVLOAFSzgBUs4AVLOAFSzgBUs4GC7rl+RsL8R3tmPO4R3hT0OD93Qlggk0ADg2vtGzZuXJiXGt2dcXeNM397fZzrQ8RF7swkU1Os78lNBHqahIGZS6SBldFgCLJSE1qfpizza/mr8dyuzk3l/fY2LpHkz9lZNHw8GzDKiXEuGltJVIlNmdKkRVGmD8pJ3sVceL+zevVHQNciaytleifMLgqE1lvWttBAWZioaGKQQkTurBOX1UopjpT0DzChpad9Q1XZapi84l7U1LadUTIx4zh4RYD2VhNan6Yk5tfzF+O5Hzk3l/fYYRYD2VhNan6YZtfzF+O4zk2599hhFgPZWE1qfphm1/M+u4zk3l/fY9M3RJWbpE/ZeHS3ymhaFGXUaC/UYXB0mLRJ58hMJMx6WE1aiZJFSB6cQEDCvMtsrcvTZSk6pIzNJ4sR4hXK2VsqRuVULBHxujtGoQjCLAeysLrU/TFlm1/MX47lfnJvL++wwiwHsrC61P0wza/mL8dxnJvL++x7YugwDz7bXBaELdFkmu6pxVOn8sYdg97UVbRfPyZbhFrnI3I1/57HYtfaWX2amqIHg/CRN8wl2/qlFKqUVKXh/d+Yj0tK+oZl5app89zvU1TadyNyMfnQ0JNbaAms2hIDgzCNeUOki/v0qva8tLwh1loXxsV9oujzic4q5sr0Zka/OBYG9Uvp/oIXUp2CrtH8V+SyyG8DZZZaYbJthtDaC4koSREXUQ1VVXSplERNRkGDJ+HxACibeT7f6ercaXfQkP/DYzGXKrrP5EQ9JRQWMWnWus87WT2smjUhHBMIZYtu8gLN8zXdCoot6k/P7Ler3Rn4/RXKvRPmFuVKaye3XfW8v6IXaMVeC9m7qWeE/5N6EdsW229aqWNuoStCnqKSoqkeI+QTKtVSByoRKREWZuMz2/abYtfMG2W0NtpUiiEJIiLzE8hDShVVp2qvmk2rURKhyJ5oOjcugYWYTuKh46HaiGjhFeY4klF6SfmOOEXuZEitXEuP+zrg5jXvVHJj0EUjmksR0Sy3W9bdUhNeOhGZEJ7FVWoqkKREa9UQn1z1RnYy0qTM70m1mRV5TaOv6EKuu3iPz3LSh3d/nsV2hKlqJKSM1GdCIixmYtlKnWbu8010ZHf469g520V5Pk6WEt1fgzwMomaY2HUqWxpJJ1JmZw66EVS9w0kmjyF/5J8m8cMiPRVavwSK69lUz0JHbcEXBewXr/RKwntU6HCsZlXKukpEmr2D+hGo9u0+gCHlz0oAAAQ26ZPzlMlOEYXSKjaoTTjSj7R/OnX7hPoKe1kyl1IQa6ezjxJrUpcehKAAYLFt3kBZvma7oVFFvUn5/Zb1e6M/H6K5V6J8wtypTWT26763l/RC7RirwXs3dSzwn/JvQ4Fh8rpV8f9jEus3dxFo9u0z3Rcs5l+JHdpGlBu7fPdTNdvDvPY61yDKOJ6IrtJHDCmxTr/ZIwZtF6EPmvrWN6Q52jFhH/BOiEGbaO6qTq55kdaf4S+6UKyu3iPz3LKh3d/nsV8w6th5t5s6LbUS0n7yOpC1c1HIqKVTXK1UVCUYRLS/8xrUI2CFm6n4fZNzjOZoS6BaN2KYbXFtGlbiUn/ARxGfMNX4Op0aq4jaOvmc9EUzXXsqWOgo7bgxgvYL1/wBIZwntU6HCsZlXKukpEmr2D+hGo9u0+gCHlz0oAHh51DDSnXVEltBGpSjPERFxmCIqriQwq4kxqfP9qp0ufzt+OVUmz8xlJ/ZQXFt6x6imgSGNGnmqmZZpFcYIaVOvyaNmh1SxDLQ2X9alHxdRY+shs6ZElbH7qYZCro3SeyHPHY4Fi27yAs3zNd0Kii3qT8/st6vdGfj9Fcq9E+YW5UprJ7dd9by/ohdoxV4L2bupZ4T/AJN6HAsPldKvj/sYl1m7uItHt2me6LlnMvxI7tI0oN3b57qZrt4d57HWuQZRxPRFdpI4YU2Kdf7JGDNovQh819axvSHO0YsI/wCCdEIM20d1UnVzzI60/wAJfdKFZXbxH57llQ7u/wA9iv4dpUQ+0w3S/cWSE14qmdCFq5clFUqmtylREJhgytB96B1x+EV+c4P8/Hcn5tm4oZYW5tP2Ypl1SoK9Q4lR0ePiI6/dGr8JQK1U0/Hc2Zg6VrkXGh4uu5Us9CR23BtgvYL1X/RjCe1TocOxmVcq6SkSavYP6Eaj27T6AIeXPSgAV/dXn/kkvRKIdVHoor56h+i3m/7H8iMWeDYMt9oupP2VuEZ8hlmmtSp0Ea1kkjSRqOlVHQus+QXi6ikTSpaFpYSBgrmCWZa+1EMpcbq80dUuLvvOOvPUUtO9763G9MSl1OxrKTE1cZVouykLFt3kBZvma7oVFFvUn5/Zb1e6M/H6K5V6J8wtypTWT26763l/RC7RirwXs3dSzwn/ACb0OBYfK6VfH/YxLrN3cRaPbtM90XLOZfiR3aRpQbu3z3UzXbw7z2OtcgyjieiK7SRwwpsU6/2SMGbRehD5r61jekOdoxYR/wAE6IQZto7qpOrnmR1p/hL7pQrK7eI/PcsqHd3+exXZYqC2KkzeVRH893+8xrkt4G1o/iZ4CJfOPhiN5ym7I+2echrI1uQug6RSOy00+5Krr2VLPQkdtwQsF7Bev+kJeE9qnQhTa1NrJbalJUk6kpJ0MusWCoipiUrkVU0ob8C/NY+MZhIaLilPPrJCC3ZXGfXxDk9sTGq5yJiQ7MfK9yNRVxr/AJL9lECmWy1iDS4tzck0NxZ1NZ8pnzmPMSPV71cp6SNuQ1GldT2T2Zmc3ioqPtVexC3DJSKJ8ymK9LmpQWkE1RHGjWxaCtmhp5Hq50mk0ODNj/asv/I7eqquUcvTUvMO4tNlVWUTZ/hG1uKXL/dalfelfUpxCMnqUntrPSScVPY2WXoOHwYsf7Vl+SRJ9VVcojelpeYd2d8F5tI5fKl2kZbRBEkkuFQzXRN7jEWH1MUjpLPWSZfTyRpGr9RHzsvZIyMuFqMf9CRL9VVcojempuYdy1TVl7RxTEQ7aVlg2WtzIk0OuOtcfOI1M6pgRUSPHjO9Q2nnVFV+o0ZNKLKSqaQ0ei1TTiodd+SDSREodZZqmRisWPWc4oaaN6OSTUe5/LLKzqbxExctQ00p4yM0JIjIqJIv2GsEtTFGjEj1GZoqaV6vWTWbVlWLLWbmC4xq0rL5raNs0roRYzI64uYaVLqmdmSseI3p208DspHnJibO2TiIl587WNpNxalmV6WKp1HdtRVNREsji6npnKqrIdqRFZeTSiZS9u0jDqY5BpNaqEaKpNPXxiPN6iWRr1j1EiKwijViP1kf4L2V9r2dWW0S/VVPKInpabmDgvZX2vZ1ZbRj1VTyh6Wm5h7Ys3ZZl9t0rXMmaFkqm5ljodc4w6pqVRUsjZtNTtVFtDr2qhrLWjmaI520zLCkspavEkSixGo64/xDhTOqYGZCR4zvUNp53ZSvOPwYsl7Wo/sSJHqqrlEf0tNzCUWPszJZQ6U6hpkcchRG2ys0YiVWh3tOM+T8xCqqqaX/AKnNxEympoo1tGrjJkzFsOrNCDUSyKt4tBpOmehlxCvVqppUmo5FPnqdmW/Mfj/3TvbMerh2beiHmZto7qaVR0OIqAFQAqAFQAqAFQAqAFQAqAFQAqAFQAqAFQBvyKVvTqbQ8AxiU6rzlfcTyq6iHKaVIo1ep2giWV6NQuqYwKIWBKChW71BQamIUuQlZucyp+RjzbH5Tsp3HSehcxETJTgY0wj0LFvMN7kl5S0uQ5st7m2lN6ZK82p0zGfLVOYZV7XNRfnzz3MI1UXF8HZOVS5SjUqAhTMzqZmynH8hytXp/wClOtm3gfm9Mt0fCahOwZtZLyizZwG9Mt0fCahOwLWS8os2cBvTLdHwmoTsC1kvKLNnAb0y3R8JqE7AtZLyizZwG9Mt0fCahOwLWS8os2cBvTLdHwmoTsC1kvKLNnAb0y3R8JqE7AtZLyizZwG9Mt0fCahOwLWS8os2cBvTLdHwmoTsC1kvKLNnAb0y3R8JqE7AtZLyizZwG9Mt0fCahOwLWS8os2cBvTLdHwmoTsC1kvKLNnAb0y3R8JqE7AtZLyizZwG9Mt0fCahOwLWS8os2cBvTLdHwmoTsC1kvKLNnAyMS+Dhl38PCsNLpS+baSk6dRDVz3OTEqmUa1NSGZ1pDqDbdQlaFYjSoqkY1RcWlDKpj0KeGYVhgjJhltslHU7xJFX8hlXK7WoRqJqMwwZAAAAAAAAAAAAAAAAAAAAAAAAAAAAAAAAAAAAAAAAAAAAAAAAAAAAAAAAAAAAAA/9k=">
            <a:extLst>
              <a:ext uri="{FF2B5EF4-FFF2-40B4-BE49-F238E27FC236}">
                <a16:creationId xmlns:a16="http://schemas.microsoft.com/office/drawing/2014/main" id="{5B2D8A1E-1DE0-FF0F-5E62-3CE0F63795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6153" name="Picture 6" descr="http://utahpeoplespost.com/logos/atmel_logo.jpg">
            <a:extLst>
              <a:ext uri="{FF2B5EF4-FFF2-40B4-BE49-F238E27FC236}">
                <a16:creationId xmlns:a16="http://schemas.microsoft.com/office/drawing/2014/main" id="{E964ECA4-A962-351E-6794-F1D7BD4D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2506663"/>
            <a:ext cx="549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8" descr="http://oshwlogo.com/logos/oshw-logo-800-px.png">
            <a:extLst>
              <a:ext uri="{FF2B5EF4-FFF2-40B4-BE49-F238E27FC236}">
                <a16:creationId xmlns:a16="http://schemas.microsoft.com/office/drawing/2014/main" id="{4430390F-9D9C-AFB5-611A-8F6FF6E8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1658938"/>
            <a:ext cx="8064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0B7C-D64F-ACA3-0328-54A91E00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Using the Breadboard to built a simple circuit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90110-FBA7-ECEE-2D33-95C2CF713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941513"/>
            <a:ext cx="3810000" cy="4341812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/>
              <a:t>Use the breadboard to wire up a single LED with a 330 Ohm Resistor (Orange-Orange-Brown).</a:t>
            </a:r>
          </a:p>
          <a:p>
            <a:pPr marL="0" indent="0" eaLnBrk="1" hangingPunct="1">
              <a:defRPr/>
            </a:pPr>
            <a:endParaRPr lang="en-US"/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707A9C85-EA51-621F-9739-070FFCA81E9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855788"/>
            <a:ext cx="3808413" cy="413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7" name="Rectangle 4">
            <a:extLst>
              <a:ext uri="{FF2B5EF4-FFF2-40B4-BE49-F238E27FC236}">
                <a16:creationId xmlns:a16="http://schemas.microsoft.com/office/drawing/2014/main" id="{8B6C1488-D593-FE1E-737A-BC7780071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263" y="4513263"/>
            <a:ext cx="3998912" cy="1568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indent="1588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u="sng">
                <a:solidFill>
                  <a:schemeClr val="tx1"/>
                </a:solidFill>
              </a:rPr>
              <a:t>Note</a:t>
            </a:r>
            <a:r>
              <a:rPr lang="en-US" altLang="en-US">
                <a:solidFill>
                  <a:schemeClr val="tx1"/>
                </a:solidFill>
              </a:rPr>
              <a:t>: the longer leg on the LED is the positive leg and the shorter leg is the negative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B8CF-724D-2BA8-5884-71FB4CAC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Fritzing</a:t>
            </a:r>
            <a:r>
              <a:rPr lang="en-US" dirty="0"/>
              <a:t> View of Breadboard Circuit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9D8B37-E2EB-807C-2AD1-43C740555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6250" y="1752600"/>
            <a:ext cx="3090863" cy="4341813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/>
              <a:t>What happens when you break the circuit?</a:t>
            </a:r>
          </a:p>
          <a:p>
            <a:pPr marL="0" indent="0" eaLnBrk="1" hangingPunct="1">
              <a:defRPr/>
            </a:pPr>
            <a:r>
              <a:rPr lang="en-US"/>
              <a:t>What if you wanted to add more than one LED?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894A737C-A36F-7EFE-1CDA-007A6B57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85938"/>
            <a:ext cx="4965700" cy="364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CF09-CE3A-4C9D-327C-1244E585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Adding control – let’s use the </a:t>
            </a:r>
            <a:r>
              <a:rPr lang="en-US" dirty="0" err="1"/>
              <a:t>Arduino</a:t>
            </a:r>
            <a:br>
              <a:rPr lang="en-US" dirty="0"/>
            </a:br>
            <a:r>
              <a:rPr lang="en-US" dirty="0"/>
              <a:t>and start programming!!!</a:t>
            </a:r>
          </a:p>
        </p:txBody>
      </p:sp>
      <p:pic>
        <p:nvPicPr>
          <p:cNvPr id="35843" name="Picture 4" descr="http://www.madlab.cc/wp-content/uploads/2012/10/Hello-World.jpg">
            <a:extLst>
              <a:ext uri="{FF2B5EF4-FFF2-40B4-BE49-F238E27FC236}">
                <a16:creationId xmlns:a16="http://schemas.microsoft.com/office/drawing/2014/main" id="{910FD926-6F04-731F-5F00-D3D798F6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671638"/>
            <a:ext cx="6534150" cy="423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2.gstatic.com/images?q=tbn:ANd9GcTfoTZCcHJ00vQE7jM8OKWxxJkHFoY1p5Ir69BRdCbeOFJGD7J_">
            <a:extLst>
              <a:ext uri="{FF2B5EF4-FFF2-40B4-BE49-F238E27FC236}">
                <a16:creationId xmlns:a16="http://schemas.microsoft.com/office/drawing/2014/main" id="{07337EF0-DA2B-13BD-F42C-945194528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037111"/>
            <a:ext cx="6132292" cy="36793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Rectangle 1">
            <a:extLst>
              <a:ext uri="{FF2B5EF4-FFF2-40B4-BE49-F238E27FC236}">
                <a16:creationId xmlns:a16="http://schemas.microsoft.com/office/drawing/2014/main" id="{E8040B7E-6045-E155-27DD-1D654B7C2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Concepts: INPUT vs. OUTPUT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4805D944-77CA-8E0E-7479-A4B8FDA338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buFont typeface="Times New Roman" charset="0"/>
              <a:buNone/>
              <a:defRPr/>
            </a:pPr>
            <a:r>
              <a:rPr lang="en-US" sz="1800" dirty="0"/>
              <a:t>Referenced from the perspective of the </a:t>
            </a:r>
            <a:r>
              <a:rPr lang="en-US" sz="1800" u="sng" dirty="0"/>
              <a:t>microcontroller</a:t>
            </a:r>
            <a:r>
              <a:rPr lang="en-US" sz="1800" dirty="0"/>
              <a:t> (electrical board).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1773853-78CB-7791-314F-A8DF3A272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09800"/>
            <a:ext cx="38862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400" b="1" dirty="0"/>
              <a:t>Inputs</a:t>
            </a:r>
            <a:r>
              <a:rPr lang="en-US" sz="2000" dirty="0"/>
              <a:t> is a signal / information going into the board.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2405DA6-C0A8-8EB0-F498-FB510500C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209800"/>
            <a:ext cx="3962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400" b="1" dirty="0"/>
              <a:t>Output</a:t>
            </a:r>
            <a:r>
              <a:rPr lang="en-US" sz="2000" dirty="0"/>
              <a:t> is any signal exiting the board.</a:t>
            </a:r>
          </a:p>
          <a:p>
            <a:pPr marL="0" indent="0" eaLnBrk="1" hangingPunct="1">
              <a:buFont typeface="Times New Roman" charset="0"/>
              <a:buNone/>
              <a:defRPr/>
            </a:pPr>
            <a:endParaRPr lang="en-US" sz="2000" dirty="0"/>
          </a:p>
        </p:txBody>
      </p:sp>
      <p:sp>
        <p:nvSpPr>
          <p:cNvPr id="36871" name="Rectangle 2">
            <a:extLst>
              <a:ext uri="{FF2B5EF4-FFF2-40B4-BE49-F238E27FC236}">
                <a16:creationId xmlns:a16="http://schemas.microsoft.com/office/drawing/2014/main" id="{D223DE89-AD13-F687-C2F3-1C5358F0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4876800"/>
            <a:ext cx="788511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Almost all systems that use physical computing will have some form of output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What are some examples of Outputs?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F9B1F349-405C-233B-2F47-CF062EAEC6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Concepts: INPUT vs. OUTPUT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AC04C82-AEA8-2CF7-D817-A587A57E65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buFont typeface="Times New Roman" charset="0"/>
              <a:buNone/>
              <a:defRPr/>
            </a:pPr>
            <a:r>
              <a:rPr lang="en-US" sz="1800" dirty="0"/>
              <a:t>Referenced from the perspective of the </a:t>
            </a:r>
            <a:r>
              <a:rPr lang="en-US" sz="1800" u="sng" dirty="0"/>
              <a:t>microcontroller</a:t>
            </a:r>
            <a:r>
              <a:rPr lang="en-US" sz="1800" dirty="0"/>
              <a:t> (electrical board).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AA5289F-2193-D030-E68B-04E916612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09800"/>
            <a:ext cx="38862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400" b="1" dirty="0"/>
              <a:t>Inputs</a:t>
            </a:r>
            <a:r>
              <a:rPr lang="en-US" sz="2000" dirty="0"/>
              <a:t> is a signal / information going into the board.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1F307EB-1C10-4D8A-B613-14B8B9999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209800"/>
            <a:ext cx="3962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400" b="1" dirty="0"/>
              <a:t>Output</a:t>
            </a:r>
            <a:r>
              <a:rPr lang="en-US" sz="2000" dirty="0"/>
              <a:t> is any signal exiting the board.</a:t>
            </a:r>
          </a:p>
          <a:p>
            <a:pPr marL="0" indent="0" eaLnBrk="1" hangingPunct="1">
              <a:buFont typeface="Times New Roman" charset="0"/>
              <a:buNone/>
              <a:defRPr/>
            </a:pPr>
            <a:endParaRPr lang="en-US" sz="20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03D41F0-D8E0-5D9D-C2A6-0478E9105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771900"/>
            <a:ext cx="3886200" cy="13716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000" u="sng" dirty="0"/>
              <a:t>Examples</a:t>
            </a:r>
            <a:r>
              <a:rPr lang="en-US" sz="2000" dirty="0"/>
              <a:t>: Buttons Switches, Light Sensors, Flex Sensors, Humidity Sensors, Temperature Sensors…</a:t>
            </a:r>
            <a:endParaRPr lang="en-US" sz="18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3FB2E34-C851-1FF8-7E85-C67C5CFD5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771900"/>
            <a:ext cx="3962400" cy="13716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defRPr/>
            </a:pPr>
            <a:r>
              <a:rPr lang="en-US" sz="2000" u="sng" dirty="0"/>
              <a:t>Examples</a:t>
            </a:r>
            <a:r>
              <a:rPr lang="en-US" sz="2000" dirty="0"/>
              <a:t>: LEDs, DC motor, servo motor, a </a:t>
            </a:r>
            <a:r>
              <a:rPr lang="en-US" sz="2000" dirty="0" err="1"/>
              <a:t>piezo</a:t>
            </a:r>
            <a:r>
              <a:rPr lang="en-US" sz="2000" dirty="0"/>
              <a:t> buzzer, relay, an RGB LED</a:t>
            </a:r>
          </a:p>
          <a:p>
            <a:pPr marL="0" indent="0" eaLnBrk="1" hangingPunct="1">
              <a:buFont typeface="Times New Roman" charset="0"/>
              <a:buNone/>
              <a:defRPr/>
            </a:pPr>
            <a:endParaRPr lang="en-US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E551-3486-04F3-2861-3F091A139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Concepts: Analog vs. Digital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0E8ED-6A00-6FFF-8300-8AAB049B9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377950"/>
            <a:ext cx="8221663" cy="301625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/>
              <a:t>Microcontrollers are </a:t>
            </a:r>
            <a:r>
              <a:rPr lang="en-US" b="1"/>
              <a:t>digital</a:t>
            </a:r>
            <a:r>
              <a:rPr lang="en-US"/>
              <a:t> devices – ON or OFF.  Also called – discrete.</a:t>
            </a:r>
          </a:p>
          <a:p>
            <a:pPr marL="0" indent="0" eaLnBrk="1" hangingPunct="1">
              <a:defRPr/>
            </a:pPr>
            <a:endParaRPr lang="en-US"/>
          </a:p>
          <a:p>
            <a:pPr marL="0" indent="0" eaLnBrk="1" hangingPunct="1">
              <a:defRPr/>
            </a:pPr>
            <a:r>
              <a:rPr lang="en-US" b="1"/>
              <a:t>analog</a:t>
            </a:r>
            <a:r>
              <a:rPr lang="en-US"/>
              <a:t> signals are anything that can be a full range of values.  What are some examples? More on this later…</a:t>
            </a:r>
          </a:p>
        </p:txBody>
      </p:sp>
      <p:grpSp>
        <p:nvGrpSpPr>
          <p:cNvPr id="38916" name="Group 13">
            <a:extLst>
              <a:ext uri="{FF2B5EF4-FFF2-40B4-BE49-F238E27FC236}">
                <a16:creationId xmlns:a16="http://schemas.microsoft.com/office/drawing/2014/main" id="{7B5AFBF0-EA08-1EF6-B66C-1FC90E5A14A4}"/>
              </a:ext>
            </a:extLst>
          </p:cNvPr>
          <p:cNvGrpSpPr>
            <a:grpSpLocks/>
          </p:cNvGrpSpPr>
          <p:nvPr/>
        </p:nvGrpSpPr>
        <p:grpSpPr bwMode="auto">
          <a:xfrm>
            <a:off x="123825" y="4394200"/>
            <a:ext cx="8077200" cy="1498600"/>
            <a:chOff x="124460" y="4394200"/>
            <a:chExt cx="8077200" cy="1498600"/>
          </a:xfrm>
        </p:grpSpPr>
        <p:pic>
          <p:nvPicPr>
            <p:cNvPr id="38917" name="Picture 8" descr="http://soulargrooves.com/new/wp-content/uploads/2012/11/analog-signal.gif">
              <a:extLst>
                <a:ext uri="{FF2B5EF4-FFF2-40B4-BE49-F238E27FC236}">
                  <a16:creationId xmlns:a16="http://schemas.microsoft.com/office/drawing/2014/main" id="{58B9FE2D-82C9-D5E5-6D3A-E93729339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15975" y="4394200"/>
              <a:ext cx="3200400" cy="127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8" name="Picture 8" descr="http://soulargrooves.com/new/wp-content/uploads/2012/11/analog-signal.gif">
              <a:extLst>
                <a:ext uri="{FF2B5EF4-FFF2-40B4-BE49-F238E27FC236}">
                  <a16:creationId xmlns:a16="http://schemas.microsoft.com/office/drawing/2014/main" id="{8F03A96E-5401-393F-E6AA-7998C3FBF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56" b="50000"/>
            <a:stretch>
              <a:fillRect/>
            </a:stretch>
          </p:blipFill>
          <p:spPr bwMode="auto">
            <a:xfrm>
              <a:off x="4895850" y="5398294"/>
              <a:ext cx="3200400" cy="494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56E9FD0-C37D-4B13-D9C6-68F5F1EF3D4A}"/>
                </a:ext>
              </a:extLst>
            </p:cNvPr>
            <p:cNvCxnSpPr/>
            <p:nvPr/>
          </p:nvCxnSpPr>
          <p:spPr bwMode="auto">
            <a:xfrm flipV="1">
              <a:off x="5021898" y="4827588"/>
              <a:ext cx="795337" cy="49212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8920" name="Group 8">
              <a:extLst>
                <a:ext uri="{FF2B5EF4-FFF2-40B4-BE49-F238E27FC236}">
                  <a16:creationId xmlns:a16="http://schemas.microsoft.com/office/drawing/2014/main" id="{724F5442-73F2-585E-09D3-980968B6A3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635" y="4657517"/>
              <a:ext cx="657860" cy="338554"/>
              <a:chOff x="48260" y="4657517"/>
              <a:chExt cx="657860" cy="338554"/>
            </a:xfrm>
          </p:grpSpPr>
          <p:sp>
            <p:nvSpPr>
              <p:cNvPr id="38933" name="TextBox 12">
                <a:extLst>
                  <a:ext uri="{FF2B5EF4-FFF2-40B4-BE49-F238E27FC236}">
                    <a16:creationId xmlns:a16="http://schemas.microsoft.com/office/drawing/2014/main" id="{A466AB59-BB70-B018-1838-B95CDBAD70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60" y="46575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n-US" sz="1600">
                    <a:solidFill>
                      <a:schemeClr val="tx1"/>
                    </a:solidFill>
                  </a:rPr>
                  <a:t>5 V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0CB48793-EEAE-E5BF-9C1F-8AA8511484EE}"/>
                  </a:ext>
                </a:extLst>
              </p:cNvPr>
              <p:cNvCxnSpPr>
                <a:stCxn id="38933" idx="3"/>
              </p:cNvCxnSpPr>
              <p:nvPr/>
            </p:nvCxnSpPr>
            <p:spPr bwMode="auto">
              <a:xfrm>
                <a:off x="568960" y="4827588"/>
                <a:ext cx="136525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8921" name="Group 9">
              <a:extLst>
                <a:ext uri="{FF2B5EF4-FFF2-40B4-BE49-F238E27FC236}">
                  <a16:creationId xmlns:a16="http://schemas.microsoft.com/office/drawing/2014/main" id="{A38C3C29-FB3E-CD00-520B-8ED6104F1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460" y="5152817"/>
              <a:ext cx="661035" cy="338554"/>
              <a:chOff x="63500" y="5152817"/>
              <a:chExt cx="661035" cy="338554"/>
            </a:xfrm>
          </p:grpSpPr>
          <p:sp>
            <p:nvSpPr>
              <p:cNvPr id="38931" name="TextBox 2">
                <a:extLst>
                  <a:ext uri="{FF2B5EF4-FFF2-40B4-BE49-F238E27FC236}">
                    <a16:creationId xmlns:a16="http://schemas.microsoft.com/office/drawing/2014/main" id="{B9FA8391-C334-3694-9192-B37A335A89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" y="51528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n-US" sz="1600">
                    <a:solidFill>
                      <a:schemeClr val="tx1"/>
                    </a:solidFill>
                  </a:rPr>
                  <a:t>0 V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F1EF48B-FD55-A181-C64B-9CC465CFA599}"/>
                  </a:ext>
                </a:extLst>
              </p:cNvPr>
              <p:cNvCxnSpPr>
                <a:stCxn id="38931" idx="3"/>
              </p:cNvCxnSpPr>
              <p:nvPr/>
            </p:nvCxnSpPr>
            <p:spPr bwMode="auto">
              <a:xfrm>
                <a:off x="584200" y="5322888"/>
                <a:ext cx="139700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8922" name="Group 18">
              <a:extLst>
                <a:ext uri="{FF2B5EF4-FFF2-40B4-BE49-F238E27FC236}">
                  <a16:creationId xmlns:a16="http://schemas.microsoft.com/office/drawing/2014/main" id="{94D321EA-83E5-C5F1-7F82-984D02E8BD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5775" y="4657517"/>
              <a:ext cx="657860" cy="338554"/>
              <a:chOff x="48260" y="4657517"/>
              <a:chExt cx="657860" cy="338554"/>
            </a:xfrm>
          </p:grpSpPr>
          <p:sp>
            <p:nvSpPr>
              <p:cNvPr id="38929" name="TextBox 19">
                <a:extLst>
                  <a:ext uri="{FF2B5EF4-FFF2-40B4-BE49-F238E27FC236}">
                    <a16:creationId xmlns:a16="http://schemas.microsoft.com/office/drawing/2014/main" id="{1355C6A1-49A1-CD2A-1F96-B921AB27D1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60" y="46575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n-US" sz="1600">
                    <a:solidFill>
                      <a:schemeClr val="tx1"/>
                    </a:solidFill>
                  </a:rPr>
                  <a:t>5 V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E884607-F67D-9A3B-EEA7-B53A725E056E}"/>
                  </a:ext>
                </a:extLst>
              </p:cNvPr>
              <p:cNvCxnSpPr>
                <a:stCxn id="38929" idx="3"/>
              </p:cNvCxnSpPr>
              <p:nvPr/>
            </p:nvCxnSpPr>
            <p:spPr bwMode="auto">
              <a:xfrm>
                <a:off x="569595" y="4827588"/>
                <a:ext cx="136525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8923" name="Group 24">
              <a:extLst>
                <a:ext uri="{FF2B5EF4-FFF2-40B4-BE49-F238E27FC236}">
                  <a16:creationId xmlns:a16="http://schemas.microsoft.com/office/drawing/2014/main" id="{4E83E5FE-85B1-A5DC-CDD2-ACC94A2B9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2600" y="5152817"/>
              <a:ext cx="661035" cy="338554"/>
              <a:chOff x="63500" y="5152817"/>
              <a:chExt cx="661035" cy="338554"/>
            </a:xfrm>
          </p:grpSpPr>
          <p:sp>
            <p:nvSpPr>
              <p:cNvPr id="38927" name="TextBox 25">
                <a:extLst>
                  <a:ext uri="{FF2B5EF4-FFF2-40B4-BE49-F238E27FC236}">
                    <a16:creationId xmlns:a16="http://schemas.microsoft.com/office/drawing/2014/main" id="{90D96BB7-4D22-5371-E2D5-CEE7C66544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" y="51528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n-US" sz="1600">
                    <a:solidFill>
                      <a:schemeClr val="tx1"/>
                    </a:solidFill>
                  </a:rPr>
                  <a:t>0 V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6BDC6F6-B48F-F543-3209-9445843D378B}"/>
                  </a:ext>
                </a:extLst>
              </p:cNvPr>
              <p:cNvCxnSpPr>
                <a:stCxn id="38927" idx="3"/>
              </p:cNvCxnSpPr>
              <p:nvPr/>
            </p:nvCxnSpPr>
            <p:spPr bwMode="auto">
              <a:xfrm>
                <a:off x="584835" y="5322888"/>
                <a:ext cx="139700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11A96E8-04CE-E3EA-EE4F-8BDF32F0B89A}"/>
                </a:ext>
              </a:extLst>
            </p:cNvPr>
            <p:cNvCxnSpPr/>
            <p:nvPr/>
          </p:nvCxnSpPr>
          <p:spPr bwMode="auto">
            <a:xfrm>
              <a:off x="5817235" y="4826000"/>
              <a:ext cx="793750" cy="49371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679A1F-C917-5683-D02A-CFD1299DBE69}"/>
                </a:ext>
              </a:extLst>
            </p:cNvPr>
            <p:cNvCxnSpPr/>
            <p:nvPr/>
          </p:nvCxnSpPr>
          <p:spPr bwMode="auto">
            <a:xfrm flipV="1">
              <a:off x="6610985" y="4827588"/>
              <a:ext cx="795338" cy="49212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85CBEC-3BC8-1ACD-D663-209DA5879F05}"/>
                </a:ext>
              </a:extLst>
            </p:cNvPr>
            <p:cNvCxnSpPr/>
            <p:nvPr/>
          </p:nvCxnSpPr>
          <p:spPr bwMode="auto">
            <a:xfrm>
              <a:off x="7406323" y="4826000"/>
              <a:ext cx="795337" cy="49371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54CD-67B2-037D-2AC0-8DB6E2AC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Open up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0AB7-E7ED-77A2-96D6-4ACCA0B65A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sz="2400" u="sng"/>
              <a:t>Hints</a:t>
            </a:r>
            <a:r>
              <a:rPr lang="en-US" sz="2400"/>
              <a:t>:</a:t>
            </a:r>
          </a:p>
          <a:p>
            <a:pPr marL="0" indent="0" eaLnBrk="1" hangingPunct="1">
              <a:defRPr/>
            </a:pPr>
            <a:r>
              <a:rPr lang="en-US" sz="2400" b="1"/>
              <a:t>For PC Users </a:t>
            </a:r>
            <a:r>
              <a:rPr lang="en-US" sz="2400" b="1">
                <a:sym typeface="Wingdings" pitchFamily="2" charset="2"/>
              </a:rPr>
              <a:t> </a:t>
            </a:r>
          </a:p>
          <a:p>
            <a:pPr marL="0" indent="0" eaLnBrk="1" hangingPunct="1">
              <a:buFont typeface="HelveticaNeueLT Pro 77 BdCn"/>
              <a:buAutoNum type="arabicPeriod"/>
              <a:defRPr/>
            </a:pPr>
            <a:r>
              <a:rPr lang="en-US" sz="2400">
                <a:sym typeface="Wingdings" pitchFamily="2" charset="2"/>
              </a:rPr>
              <a:t>Let the installer copy and move the files to the appropriate locations, or</a:t>
            </a:r>
          </a:p>
          <a:p>
            <a:pPr marL="0" indent="0" eaLnBrk="1" hangingPunct="1">
              <a:buFont typeface="HelveticaNeueLT Pro 77 BdCn"/>
              <a:buAutoNum type="arabicPeriod"/>
              <a:defRPr/>
            </a:pPr>
            <a:r>
              <a:rPr lang="en-US" sz="2400">
                <a:sym typeface="Wingdings" pitchFamily="2" charset="2"/>
              </a:rPr>
              <a:t>Create a folder under C:\Program Files (x86) called Arduino. Move the entire Arduino program folder here.</a:t>
            </a:r>
            <a:endParaRPr lang="en-US" sz="2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89A932-4977-BFFD-2461-7297DE719587}"/>
              </a:ext>
            </a:extLst>
          </p:cNvPr>
          <p:cNvSpPr txBox="1">
            <a:spLocks/>
          </p:cNvSpPr>
          <p:nvPr/>
        </p:nvSpPr>
        <p:spPr bwMode="auto">
          <a:xfrm>
            <a:off x="4800600" y="1752600"/>
            <a:ext cx="3808413" cy="43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1" fontAlgn="base" hangingPunct="1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b="1" dirty="0"/>
              <a:t>For Mac Users </a:t>
            </a:r>
            <a:r>
              <a:rPr lang="en-US" sz="2400" b="1" dirty="0">
                <a:sym typeface="Wingdings" pitchFamily="2" charset="2"/>
              </a:rPr>
              <a:t>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400" dirty="0">
                <a:sym typeface="Wingdings" pitchFamily="2" charset="2"/>
              </a:rPr>
              <a:t>Move the </a:t>
            </a:r>
            <a:r>
              <a:rPr lang="en-US" sz="2400" dirty="0" err="1">
                <a:sym typeface="Wingdings" pitchFamily="2" charset="2"/>
              </a:rPr>
              <a:t>Arduino</a:t>
            </a:r>
            <a:r>
              <a:rPr lang="en-US" sz="2400" dirty="0">
                <a:sym typeface="Wingdings" pitchFamily="2" charset="2"/>
              </a:rPr>
              <a:t> executable to the dock for ease of access.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400" dirty="0">
                <a:sym typeface="Wingdings" pitchFamily="2" charset="2"/>
              </a:rPr>
              <a:t>Resist the temptation to run these from your desktop.</a:t>
            </a:r>
            <a:endParaRPr lang="en-US" sz="2400" dirty="0"/>
          </a:p>
        </p:txBody>
      </p:sp>
      <p:pic>
        <p:nvPicPr>
          <p:cNvPr id="39941" name="Picture 4" descr="http://www.brandsoftheworld.com/sites/default/files/styles/logo-thumbnail/public/102011/arduino.ai_.png">
            <a:extLst>
              <a:ext uri="{FF2B5EF4-FFF2-40B4-BE49-F238E27FC236}">
                <a16:creationId xmlns:a16="http://schemas.microsoft.com/office/drawing/2014/main" id="{478FC4CE-B0E4-A86B-760B-8F006C4E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160338"/>
            <a:ext cx="125888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>
            <a:extLst>
              <a:ext uri="{FF2B5EF4-FFF2-40B4-BE49-F238E27FC236}">
                <a16:creationId xmlns:a16="http://schemas.microsoft.com/office/drawing/2014/main" id="{F3A237A7-54D4-77AF-981D-0917856FB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500188"/>
            <a:ext cx="3505200" cy="862012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E4B5A4-0E70-9C52-1232-C586EF82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Arduino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Integrated Development Environment (IDE)</a:t>
            </a:r>
          </a:p>
        </p:txBody>
      </p:sp>
      <p:sp>
        <p:nvSpPr>
          <p:cNvPr id="40964" name="Content Placeholder 6">
            <a:extLst>
              <a:ext uri="{FF2B5EF4-FFF2-40B4-BE49-F238E27FC236}">
                <a16:creationId xmlns:a16="http://schemas.microsoft.com/office/drawing/2014/main" id="{E30F9B5E-3423-96FE-E05C-B52BE4A48DA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953000" y="1500188"/>
            <a:ext cx="3654425" cy="533241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400"/>
              <a:t>Two required functions / methods / routines:</a:t>
            </a:r>
          </a:p>
          <a:p>
            <a:pPr marL="0" indent="0" eaLnBrk="1" hangingPunct="1"/>
            <a:endParaRPr lang="en-US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altLang="en-US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runs once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eaLnBrk="1" hangingPunct="1"/>
            <a:endParaRPr lang="en-US" altLang="en-US" sz="220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altLang="en-US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repeats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0965" name="Picture 4">
            <a:extLst>
              <a:ext uri="{FF2B5EF4-FFF2-40B4-BE49-F238E27FC236}">
                <a16:creationId xmlns:a16="http://schemas.microsoft.com/office/drawing/2014/main" id="{F9C29900-E8DA-FAD0-3B6D-AF6CEC80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4445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B22BA3-FA5A-03A4-A0D8-7450F3C6A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07075"/>
            <a:ext cx="377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b="1">
                <a:solidFill>
                  <a:srgbClr val="FF0000"/>
                </a:solidFill>
              </a:rPr>
              <a:t>error &amp; status messages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CA266B-4FA9-F4C6-1ACD-49E14703F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" y="6354763"/>
            <a:ext cx="434975" cy="274637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1C15555-805A-CBA7-FB28-DBA9D805E8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2700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Settings:  Tools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Serial Port</a:t>
            </a:r>
          </a:p>
        </p:txBody>
      </p:sp>
      <p:pic>
        <p:nvPicPr>
          <p:cNvPr id="41987" name="Picture 5">
            <a:extLst>
              <a:ext uri="{FF2B5EF4-FFF2-40B4-BE49-F238E27FC236}">
                <a16:creationId xmlns:a16="http://schemas.microsoft.com/office/drawing/2014/main" id="{E6A9E8E5-1AD9-39F3-0D7D-CEE60DAD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AEC9"/>
              </a:clrFrom>
              <a:clrTo>
                <a:srgbClr val="FFAE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069975"/>
            <a:ext cx="46894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5C07550D-CB3C-3D46-23B4-94EDE9322B6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953000" y="1500188"/>
            <a:ext cx="4191000" cy="5332412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2400" dirty="0"/>
              <a:t>Your computer communicates to the </a:t>
            </a:r>
            <a:r>
              <a:rPr lang="en-US" sz="2400" dirty="0" err="1"/>
              <a:t>Arduino</a:t>
            </a:r>
            <a:r>
              <a:rPr lang="en-US" sz="2400" dirty="0"/>
              <a:t> microcontroller via a serial port </a:t>
            </a:r>
            <a:r>
              <a:rPr lang="en-US" sz="2400" dirty="0">
                <a:sym typeface="Wingdings" pitchFamily="2" charset="2"/>
              </a:rPr>
              <a:t> through a USB-Serial adapter.</a:t>
            </a:r>
          </a:p>
          <a:p>
            <a:pPr marL="0" indent="0" eaLnBrk="1" hangingPunct="1">
              <a:defRPr/>
            </a:pPr>
            <a:endParaRPr lang="en-US" sz="2400" dirty="0">
              <a:cs typeface="Courier New" pitchFamily="49" charset="0"/>
              <a:sym typeface="Wingdings" pitchFamily="2" charset="2"/>
            </a:endParaRPr>
          </a:p>
          <a:p>
            <a:pPr marL="0" indent="0" eaLnBrk="1" hangingPunct="1">
              <a:defRPr/>
            </a:pPr>
            <a:r>
              <a:rPr lang="en-US" sz="2400" dirty="0">
                <a:cs typeface="Courier New" pitchFamily="49" charset="0"/>
                <a:sym typeface="Wingdings" pitchFamily="2" charset="2"/>
              </a:rPr>
              <a:t>Check to make sure that the drivers are properly installed.</a:t>
            </a:r>
            <a:endParaRPr lang="en-US" sz="2200" dirty="0">
              <a:cs typeface="Courier New" pitchFamily="49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C51F2E02-F323-39F1-37E5-04E30DD113F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2700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Settings:  Tools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Board</a:t>
            </a:r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6A281972-3398-4563-4FC7-ACE058D51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9900FF"/>
              </a:clrFrom>
              <a:clrTo>
                <a:srgbClr val="99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8075"/>
            <a:ext cx="6608763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9FA2DAA-5EF9-D3C2-978A-6CCE8E40119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52400" y="5018088"/>
            <a:ext cx="8866188" cy="10048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2400" dirty="0"/>
              <a:t>Next, double-check that the proper board is selected under the </a:t>
            </a:r>
            <a:r>
              <a:rPr lang="en-US" sz="2400" dirty="0" err="1"/>
              <a:t>Tools</a:t>
            </a:r>
            <a:r>
              <a:rPr lang="en-US" sz="2400" dirty="0" err="1">
                <a:sym typeface="Wingdings" pitchFamily="2" charset="2"/>
              </a:rPr>
              <a:t>Board</a:t>
            </a:r>
            <a:r>
              <a:rPr lang="en-US" sz="2400" dirty="0">
                <a:sym typeface="Wingdings" pitchFamily="2" charset="2"/>
              </a:rPr>
              <a:t> menu.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irst prototype board, made in 2005">
            <a:extLst>
              <a:ext uri="{FF2B5EF4-FFF2-40B4-BE49-F238E27FC236}">
                <a16:creationId xmlns:a16="http://schemas.microsoft.com/office/drawing/2014/main" id="{9EDE6274-4A4B-0AAC-F446-5F3560BF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2630541"/>
            <a:ext cx="5689600" cy="4267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F36F2-CFE1-DEA3-5142-01D1BD76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Arduino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98062-8593-320D-4156-0A344C02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is the go-to gear for artists, hobbyists, students, and anyone with a gadgetry dream.</a:t>
            </a:r>
          </a:p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rose out of another formidable challenge: how to teach students to create electronics, fast. </a:t>
            </a: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06934DBF-5445-1A15-768D-2EC95834A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59500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  <a:hlinkClick r:id="rId3"/>
              </a:rPr>
              <a:t>http://spectrum.ieee.org/geek-life/hands-on/the-making-of-arduino</a:t>
            </a:r>
            <a:endParaRPr lang="en-US" altLang="en-US" sz="20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DD67-F99D-5065-D3B9-093B1677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188" y="0"/>
            <a:ext cx="7770812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err="1"/>
              <a:t>Arduino</a:t>
            </a:r>
            <a:r>
              <a:rPr lang="en-US" sz="2800" dirty="0"/>
              <a:t> &amp; </a:t>
            </a:r>
            <a:r>
              <a:rPr lang="en-US" sz="2800" dirty="0" err="1"/>
              <a:t>Arduino</a:t>
            </a:r>
            <a:r>
              <a:rPr lang="en-US" sz="2800" dirty="0"/>
              <a:t> Compatible Boards</a:t>
            </a:r>
          </a:p>
        </p:txBody>
      </p:sp>
      <p:pic>
        <p:nvPicPr>
          <p:cNvPr id="6146" name="Picture 2" descr="https://dlnmh9ip6v2uc.cloudfront.net/images/products/1/0/8/8/9/10889-01c.jpg">
            <a:extLst>
              <a:ext uri="{FF2B5EF4-FFF2-40B4-BE49-F238E27FC236}">
                <a16:creationId xmlns:a16="http://schemas.microsoft.com/office/drawing/2014/main" id="{2E80702A-EB44-364E-D5CB-239555A8F0F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1450975"/>
            <a:ext cx="1828800" cy="1828800"/>
          </a:xfrm>
        </p:spPr>
      </p:pic>
      <p:pic>
        <p:nvPicPr>
          <p:cNvPr id="44036" name="Picture 4" descr="https://dlnmh9ip6v2uc.cloudfront.net/images/products/1/1/5/7/5/11575-01.jpg">
            <a:extLst>
              <a:ext uri="{FF2B5EF4-FFF2-40B4-BE49-F238E27FC236}">
                <a16:creationId xmlns:a16="http://schemas.microsoft.com/office/drawing/2014/main" id="{701E4A19-5C1F-220D-7B80-C4698B90E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377950"/>
            <a:ext cx="2566988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 descr="https://dlnmh9ip6v2uc.cloudfront.net/images/products/1/0/1/5/2/SIK_Intermediate_Label_Shot_clone.jpg">
            <a:extLst>
              <a:ext uri="{FF2B5EF4-FFF2-40B4-BE49-F238E27FC236}">
                <a16:creationId xmlns:a16="http://schemas.microsoft.com/office/drawing/2014/main" id="{DC21C16A-00EF-90C1-B792-FDE634E90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7625"/>
            <a:ext cx="56769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8" descr="https://dlnmh9ip6v2uc.cloudfront.net/images/products/1/1/5/8/9/11589-01.jpg">
            <a:extLst>
              <a:ext uri="{FF2B5EF4-FFF2-40B4-BE49-F238E27FC236}">
                <a16:creationId xmlns:a16="http://schemas.microsoft.com/office/drawing/2014/main" id="{4D902426-3E80-1DF9-217D-F5D49143B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3692525"/>
            <a:ext cx="316547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2" descr="https://dlnmh9ip6v2uc.cloudfront.net/images/products/1/1/1/1/3/11113-01d.jpg">
            <a:extLst>
              <a:ext uri="{FF2B5EF4-FFF2-40B4-BE49-F238E27FC236}">
                <a16:creationId xmlns:a16="http://schemas.microsoft.com/office/drawing/2014/main" id="{9E039272-F871-53DA-67DC-8F7CD1C86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5" y="1817688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4" descr="https://dlnmh9ip6v2uc.cloudfront.net/images/products/9/2/6/6/09266-01.jpg">
            <a:extLst>
              <a:ext uri="{FF2B5EF4-FFF2-40B4-BE49-F238E27FC236}">
                <a16:creationId xmlns:a16="http://schemas.microsoft.com/office/drawing/2014/main" id="{6FCF6B58-E8C0-8C31-74A2-06F91BFF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2360613"/>
            <a:ext cx="21145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6" descr="https://dlnmh9ip6v2uc.cloudfront.net/images/products/1/1/3/6/4/11364-01.jpg">
            <a:extLst>
              <a:ext uri="{FF2B5EF4-FFF2-40B4-BE49-F238E27FC236}">
                <a16:creationId xmlns:a16="http://schemas.microsoft.com/office/drawing/2014/main" id="{B527FB53-925A-107D-AEF0-4C1A4D4A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38" y="1733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8" descr="https://dlnmh9ip6v2uc.cloudfront.net/images/products/9/3/7/8/09378-1.jpg">
            <a:extLst>
              <a:ext uri="{FF2B5EF4-FFF2-40B4-BE49-F238E27FC236}">
                <a16:creationId xmlns:a16="http://schemas.microsoft.com/office/drawing/2014/main" id="{DADC46F6-F445-7A5E-BC5C-781045FF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8" y="3652838"/>
            <a:ext cx="1312862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2" descr="http://t1.gstatic.com/images?q=tbn:ANd9GcST6GpaYnWUrc3Nkk92kznmPYcDQtuT_GcjNJS1XaHmCalFBvaY8BVUItkv">
            <a:extLst>
              <a:ext uri="{FF2B5EF4-FFF2-40B4-BE49-F238E27FC236}">
                <a16:creationId xmlns:a16="http://schemas.microsoft.com/office/drawing/2014/main" id="{2A0A0F67-AC8A-C481-6FD6-44095C728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0"/>
            <a:ext cx="13335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A0C06B-6CCC-3F41-9EF5-774430467889}"/>
              </a:ext>
            </a:extLst>
          </p:cNvPr>
          <p:cNvGraphicFramePr/>
          <p:nvPr/>
        </p:nvGraphicFramePr>
        <p:xfrm>
          <a:off x="1219200" y="333316"/>
          <a:ext cx="7581900" cy="5875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5059" name="Group 6">
            <a:extLst>
              <a:ext uri="{FF2B5EF4-FFF2-40B4-BE49-F238E27FC236}">
                <a16:creationId xmlns:a16="http://schemas.microsoft.com/office/drawing/2014/main" id="{B0061E37-B167-E112-FCA3-071DD6410FAD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6297613"/>
            <a:ext cx="5476875" cy="488950"/>
            <a:chOff x="1885950" y="6164473"/>
            <a:chExt cx="5476875" cy="488738"/>
          </a:xfrm>
        </p:grpSpPr>
        <p:sp>
          <p:nvSpPr>
            <p:cNvPr id="45061" name="Rectangle 1">
              <a:extLst>
                <a:ext uri="{FF2B5EF4-FFF2-40B4-BE49-F238E27FC236}">
                  <a16:creationId xmlns:a16="http://schemas.microsoft.com/office/drawing/2014/main" id="{0AB62559-58F0-F0C1-16AB-5F5328498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0" y="6237713"/>
              <a:ext cx="5476875" cy="4154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  <a:hlinkClick r:id="rId7"/>
                </a:rPr>
                <a:t> </a:t>
              </a:r>
              <a:r>
                <a:rPr lang="en-US" altLang="en-US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</a:rPr>
                <a:t> </a:t>
              </a:r>
              <a:r>
                <a:rPr lang="en-US" altLang="en-US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</a:rPr>
                <a:t>                         </a:t>
              </a:r>
              <a:br>
                <a:rPr lang="en-US" altLang="en-US" sz="700" u="sng">
                  <a:solidFill>
                    <a:schemeClr val="tx1"/>
                  </a:solidFill>
                  <a:cs typeface="Arial" panose="020B0604020202020204" pitchFamily="34" charset="0"/>
                </a:rPr>
              </a:br>
              <a:r>
                <a:rPr lang="en-US" altLang="en-US" sz="900" u="sng">
                  <a:solidFill>
                    <a:srgbClr val="000000"/>
                  </a:solidFill>
                  <a:latin typeface="Helvetica Neue"/>
                  <a:cs typeface="Arial" panose="020B0604020202020204" pitchFamily="34" charset="0"/>
                </a:rPr>
                <a:t>This work is licensed under a </a:t>
              </a:r>
              <a:r>
                <a:rPr lang="en-US" altLang="en-US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  <a:hlinkClick r:id="rId7"/>
                </a:rPr>
                <a:t>Creative Commons Attribution-ShareAlike 3.0 United States License</a:t>
              </a:r>
              <a:r>
                <a:rPr lang="en-US" altLang="en-US" sz="900" u="sng">
                  <a:solidFill>
                    <a:srgbClr val="000000"/>
                  </a:solidFill>
                  <a:latin typeface="Helvetica Neue"/>
                  <a:cs typeface="Arial" panose="020B0604020202020204" pitchFamily="34" charset="0"/>
                </a:rPr>
                <a:t>.</a:t>
              </a:r>
              <a:r>
                <a:rPr lang="en-US" altLang="en-US" sz="700" u="sng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en-US" sz="900" u="sng">
                <a:solidFill>
                  <a:srgbClr val="4374B7"/>
                </a:solidFill>
                <a:latin typeface="Helvetica Neue"/>
                <a:cs typeface="Arial" panose="020B0604020202020204" pitchFamily="34" charset="0"/>
              </a:endParaRPr>
            </a:p>
          </p:txBody>
        </p:sp>
        <p:pic>
          <p:nvPicPr>
            <p:cNvPr id="45062" name="Picture 2" descr="Creative Commons License">
              <a:hlinkClick r:id="rId7"/>
              <a:extLst>
                <a:ext uri="{FF2B5EF4-FFF2-40B4-BE49-F238E27FC236}">
                  <a16:creationId xmlns:a16="http://schemas.microsoft.com/office/drawing/2014/main" id="{7BA2AF59-69E3-0B17-DD82-71381C5A8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287" y="6164473"/>
              <a:ext cx="838200" cy="295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1C6834A-996D-CF5E-6D42-568313D46355}"/>
              </a:ext>
            </a:extLst>
          </p:cNvPr>
          <p:cNvSpPr/>
          <p:nvPr/>
        </p:nvSpPr>
        <p:spPr>
          <a:xfrm rot="16200000">
            <a:off x="-1797050" y="2787650"/>
            <a:ext cx="5880100" cy="914400"/>
          </a:xfrm>
          <a:prstGeom prst="rect">
            <a:avLst/>
          </a:prstGeom>
          <a:gradFill flip="none" rotWithShape="1">
            <a:gsLst>
              <a:gs pos="0">
                <a:srgbClr val="E72D2F"/>
              </a:gs>
              <a:gs pos="0">
                <a:srgbClr val="E72D2F"/>
              </a:gs>
              <a:gs pos="100000">
                <a:srgbClr val="E72D2F">
                  <a:lumMod val="6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4400" b="1" dirty="0"/>
              <a:t>BIG 6 CONCEPTS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6AA-2759-5562-66E1-85BE817C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Let’s get to coding…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588EE-5D1B-C424-100C-6A032FA40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u="sng" dirty="0"/>
              <a:t>Project #1 – Blink</a:t>
            </a:r>
          </a:p>
          <a:p>
            <a:pPr marL="400050" lvl="1" indent="0" eaLnBrk="1" hangingPunct="1">
              <a:defRPr/>
            </a:pPr>
            <a:r>
              <a:rPr lang="en-US" dirty="0"/>
              <a:t>“Hello World” of Physical Computing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endParaRPr lang="en-US" dirty="0"/>
          </a:p>
          <a:p>
            <a:pPr marL="0" indent="0" eaLnBrk="1" hangingPunct="1">
              <a:defRPr/>
            </a:pPr>
            <a:r>
              <a:rPr lang="en-US" dirty="0"/>
              <a:t>	</a:t>
            </a:r>
            <a:r>
              <a:rPr lang="en-US" i="1" dirty="0" err="1"/>
              <a:t>Psuedo</a:t>
            </a:r>
            <a:r>
              <a:rPr lang="en-US" i="1" dirty="0"/>
              <a:t>-code – how should this work?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23728C3-DE76-F828-2FF6-8D57FB4587A1}"/>
              </a:ext>
            </a:extLst>
          </p:cNvPr>
          <p:cNvGraphicFramePr/>
          <p:nvPr/>
        </p:nvGraphicFramePr>
        <p:xfrm>
          <a:off x="1524000" y="3810000"/>
          <a:ext cx="73152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0BA6-1D5B-B23D-A3B5-AC82E0F9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Comments, Comments, Comments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14654A-E815-E317-58CD-3788BBCD6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7770813" cy="411321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Comments are for you – the programmer and your friends…or anyone else human that might read your code.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this is for single line comments</a:t>
            </a:r>
          </a:p>
          <a:p>
            <a:pPr eaLnBrk="1" hangingPunct="1"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it’s good to put a description at the top and before anything ‘tricky’</a:t>
            </a:r>
          </a:p>
          <a:p>
            <a:pPr eaLnBrk="1" hangingPunct="1"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/* this is for multi-line comments</a:t>
            </a:r>
          </a:p>
          <a:p>
            <a:pPr eaLnBrk="1" hangingPunct="1"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Like this…  </a:t>
            </a:r>
          </a:p>
          <a:p>
            <a:pPr eaLnBrk="1" hangingPunct="1"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And this….</a:t>
            </a:r>
          </a:p>
          <a:p>
            <a:pPr eaLnBrk="1" hangingPunct="1"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5412AFB5-07F2-FBFC-CA46-A2D7295B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304800"/>
            <a:ext cx="6924675" cy="590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131" name="Group 11">
            <a:extLst>
              <a:ext uri="{FF2B5EF4-FFF2-40B4-BE49-F238E27FC236}">
                <a16:creationId xmlns:a16="http://schemas.microsoft.com/office/drawing/2014/main" id="{5DB232C6-4345-0589-6E3D-C8B50EC87BCA}"/>
              </a:ext>
            </a:extLst>
          </p:cNvPr>
          <p:cNvGrpSpPr>
            <a:grpSpLocks/>
          </p:cNvGrpSpPr>
          <p:nvPr/>
        </p:nvGrpSpPr>
        <p:grpSpPr bwMode="auto">
          <a:xfrm>
            <a:off x="3832225" y="1566863"/>
            <a:ext cx="1174750" cy="465137"/>
            <a:chOff x="3831772" y="1567543"/>
            <a:chExt cx="1930400" cy="46445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1606CA8-FB94-D742-3290-198E5C388925}"/>
                </a:ext>
              </a:extLst>
            </p:cNvPr>
            <p:cNvCxnSpPr/>
            <p:nvPr/>
          </p:nvCxnSpPr>
          <p:spPr bwMode="auto">
            <a:xfrm flipH="1">
              <a:off x="3831772" y="1403000"/>
              <a:ext cx="1930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gradFill>
                <a:gsLst>
                  <a:gs pos="0">
                    <a:srgbClr val="E72D2F"/>
                  </a:gs>
                  <a:gs pos="0">
                    <a:srgbClr val="FF0000"/>
                  </a:gs>
                  <a:gs pos="100000">
                    <a:srgbClr val="C00000"/>
                  </a:gs>
                </a:gsLst>
                <a:lin ang="5400000" scaled="0"/>
              </a:gra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F1064EB-21D2-B1C8-A42C-BCDBF7246928}"/>
                </a:ext>
              </a:extLst>
            </p:cNvPr>
            <p:cNvCxnSpPr/>
            <p:nvPr/>
          </p:nvCxnSpPr>
          <p:spPr bwMode="auto">
            <a:xfrm flipH="1">
              <a:off x="3831772" y="1634310"/>
              <a:ext cx="1930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gradFill>
                <a:gsLst>
                  <a:gs pos="0">
                    <a:srgbClr val="E72D2F"/>
                  </a:gs>
                  <a:gs pos="0">
                    <a:srgbClr val="FF0000"/>
                  </a:gs>
                  <a:gs pos="100000">
                    <a:srgbClr val="C00000"/>
                  </a:gs>
                </a:gsLst>
                <a:lin ang="5400000" scaled="0"/>
              </a:gra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3DD624B-1FFD-E205-B9F6-35EAFF1DCF5E}"/>
                </a:ext>
              </a:extLst>
            </p:cNvPr>
            <p:cNvCxnSpPr/>
            <p:nvPr/>
          </p:nvCxnSpPr>
          <p:spPr bwMode="auto">
            <a:xfrm flipH="1">
              <a:off x="3831772" y="1865620"/>
              <a:ext cx="1930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gradFill>
                <a:gsLst>
                  <a:gs pos="0">
                    <a:srgbClr val="E72D2F"/>
                  </a:gs>
                  <a:gs pos="0">
                    <a:srgbClr val="FF0000"/>
                  </a:gs>
                  <a:gs pos="100000">
                    <a:srgbClr val="C00000"/>
                  </a:gs>
                </a:gsLst>
                <a:lin ang="5400000" scaled="0"/>
              </a:gra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8132" name="TextBox 12">
            <a:extLst>
              <a:ext uri="{FF2B5EF4-FFF2-40B4-BE49-F238E27FC236}">
                <a16:creationId xmlns:a16="http://schemas.microsoft.com/office/drawing/2014/main" id="{87B82A4D-964F-94FD-3219-46E72EE19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566863"/>
            <a:ext cx="240982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b="1">
                <a:solidFill>
                  <a:srgbClr val="E72D2F"/>
                </a:solidFill>
              </a:rPr>
              <a:t>comments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04F1-F7E6-3B39-8EAC-DF481B96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0813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Three commands to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F4B02-2299-C53C-BC6B-22D9E2C9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30338"/>
            <a:ext cx="7770813" cy="4648200"/>
          </a:xfrm>
          <a:ln w="31750">
            <a:solidFill>
              <a:schemeClr val="tx1"/>
            </a:solidFill>
          </a:ln>
        </p:spPr>
        <p:txBody>
          <a:bodyPr lIns="182880" tIns="91440" rIns="182880" bIns="91440"/>
          <a:lstStyle/>
          <a:p>
            <a:pPr eaLnBrk="1" hangingPunct="1">
              <a:defRPr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(pin, INPUT/OUTPUT);</a:t>
            </a: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u="sng" dirty="0">
                <a:latin typeface="Courier New" pitchFamily="49" charset="0"/>
                <a:cs typeface="Courier New" pitchFamily="49" charset="0"/>
              </a:rPr>
              <a:t>ex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24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(13, OUTPUT);</a:t>
            </a:r>
          </a:p>
          <a:p>
            <a:pPr eaLnBrk="1" hangingPunct="1">
              <a:defRPr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(pin, HIGH/LOW);</a:t>
            </a: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u="sng" dirty="0">
                <a:latin typeface="Courier New" pitchFamily="49" charset="0"/>
                <a:cs typeface="Courier New" pitchFamily="49" charset="0"/>
              </a:rPr>
              <a:t>ex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400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24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(13, HIGH);</a:t>
            </a:r>
          </a:p>
          <a:p>
            <a:pPr eaLnBrk="1" hangingPunct="1">
              <a:defRPr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en-US" sz="24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time_ms</a:t>
            </a:r>
            <a:r>
              <a:rPr lang="en-US" sz="24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u="sng" dirty="0">
                <a:latin typeface="Courier New" pitchFamily="49" charset="0"/>
                <a:cs typeface="Courier New" pitchFamily="49" charset="0"/>
              </a:rPr>
              <a:t>ex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: delay(2500); // delay of 2.5 sec.</a:t>
            </a:r>
          </a:p>
          <a:p>
            <a:pPr eaLnBrk="1" hangingPunct="1">
              <a:defRPr/>
            </a:pPr>
            <a:endParaRPr lang="en-US" sz="1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NOTE: -&gt;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commands are CASE-sensitive</a:t>
            </a:r>
            <a:endParaRPr lang="en-US" sz="2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A09150B-0000-6F9E-3E2E-64AB413EE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Project #1: Wiring Diagram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C699251-F9C0-69A6-ABCD-7E68FCAB7A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313488" y="2314575"/>
            <a:ext cx="2714625" cy="2446338"/>
          </a:xfrm>
          <a:ln w="31750">
            <a:solidFill>
              <a:schemeClr val="tx1"/>
            </a:solidFill>
          </a:ln>
        </p:spPr>
        <p:txBody>
          <a:bodyPr/>
          <a:lstStyle/>
          <a:p>
            <a:pPr marL="0" indent="1588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400" dirty="0"/>
              <a:t>Move the green wire from the power bus to </a:t>
            </a:r>
            <a:r>
              <a:rPr lang="en-US" sz="2400" u="sng" dirty="0"/>
              <a:t>pin 13 </a:t>
            </a:r>
            <a:r>
              <a:rPr lang="en-US" sz="2400" dirty="0"/>
              <a:t>(or any other Digital I/O pin on the </a:t>
            </a:r>
            <a:r>
              <a:rPr lang="en-US" sz="2400" dirty="0" err="1"/>
              <a:t>Arduino</a:t>
            </a:r>
            <a:r>
              <a:rPr lang="en-US" sz="2400" dirty="0"/>
              <a:t> board.</a:t>
            </a:r>
          </a:p>
        </p:txBody>
      </p:sp>
      <p:sp>
        <p:nvSpPr>
          <p:cNvPr id="50180" name="TextBox 1">
            <a:extLst>
              <a:ext uri="{FF2B5EF4-FFF2-40B4-BE49-F238E27FC236}">
                <a16:creationId xmlns:a16="http://schemas.microsoft.com/office/drawing/2014/main" id="{64C22198-E59A-CE1A-D09E-F1FBFBC75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6024563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>
                <a:solidFill>
                  <a:schemeClr val="tx1"/>
                </a:solidFill>
              </a:rPr>
              <a:t>Image created in Fritzing</a:t>
            </a:r>
          </a:p>
        </p:txBody>
      </p:sp>
      <p:pic>
        <p:nvPicPr>
          <p:cNvPr id="50181" name="Picture 2">
            <a:extLst>
              <a:ext uri="{FF2B5EF4-FFF2-40B4-BE49-F238E27FC236}">
                <a16:creationId xmlns:a16="http://schemas.microsoft.com/office/drawing/2014/main" id="{56BCA350-7858-1A41-21F0-F790DB2F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698625"/>
            <a:ext cx="5861050" cy="432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0A4E-CF53-6D09-0A30-DF8021B3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 few simple challenges</a:t>
            </a:r>
            <a:br>
              <a:rPr lang="en-US" dirty="0"/>
            </a:br>
            <a:r>
              <a:rPr lang="en-US" dirty="0"/>
              <a:t>Let’s make LED#13 blink!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5C52-10CD-B9C9-4AC0-06EB1D812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Challenge 1a </a:t>
            </a:r>
            <a:r>
              <a:rPr lang="en-US" dirty="0"/>
              <a:t>– blink with a 200 </a:t>
            </a:r>
            <a:r>
              <a:rPr lang="en-US" dirty="0" err="1"/>
              <a:t>ms</a:t>
            </a:r>
            <a:r>
              <a:rPr lang="en-US" dirty="0"/>
              <a:t> second interval.</a:t>
            </a:r>
          </a:p>
          <a:p>
            <a:pPr eaLnBrk="1" hangingPunct="1">
              <a:defRPr/>
            </a:pPr>
            <a:endParaRPr lang="en-US" u="sng" dirty="0"/>
          </a:p>
          <a:p>
            <a:pPr eaLnBrk="1" hangingPunct="1">
              <a:defRPr/>
            </a:pPr>
            <a:r>
              <a:rPr lang="en-US" b="1" dirty="0"/>
              <a:t>Challenge 1b </a:t>
            </a:r>
            <a:r>
              <a:rPr lang="en-US" dirty="0"/>
              <a:t>– blink to mimic a heartbeat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b="1" dirty="0"/>
              <a:t>Challenge 1c </a:t>
            </a:r>
            <a:r>
              <a:rPr lang="en-US" dirty="0"/>
              <a:t>– find the fastest blink that the human eye can still detect…</a:t>
            </a:r>
          </a:p>
          <a:p>
            <a:pPr eaLnBrk="1" hangingPunct="1">
              <a:defRPr/>
            </a:pPr>
            <a:r>
              <a:rPr lang="en-US" dirty="0"/>
              <a:t>		1 </a:t>
            </a:r>
            <a:r>
              <a:rPr lang="en-US" dirty="0" err="1"/>
              <a:t>ms</a:t>
            </a:r>
            <a:r>
              <a:rPr lang="en-US" dirty="0"/>
              <a:t> delay?  2 </a:t>
            </a:r>
            <a:r>
              <a:rPr lang="en-US" dirty="0" err="1"/>
              <a:t>ms</a:t>
            </a:r>
            <a:r>
              <a:rPr lang="en-US" dirty="0"/>
              <a:t> delay?  3 </a:t>
            </a:r>
            <a:r>
              <a:rPr lang="en-US" dirty="0" err="1"/>
              <a:t>ms</a:t>
            </a:r>
            <a:r>
              <a:rPr lang="en-US" dirty="0"/>
              <a:t> delay???</a:t>
            </a:r>
          </a:p>
          <a:p>
            <a:pPr eaLnBrk="1" hangingPunct="1">
              <a:defRPr/>
            </a:pPr>
            <a:r>
              <a:rPr lang="en-US" dirty="0"/>
              <a:t>	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2DD7-98AF-45EF-5EB1-FEED0262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Try adding other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3A84-C7B5-1D48-67AD-25028CA060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sz="half" idx="1"/>
          </p:nvPr>
        </p:nvSpPr>
        <p:spPr>
          <a:xfrm>
            <a:off x="685800" y="1981200"/>
            <a:ext cx="7556500" cy="4113213"/>
          </a:xfrm>
          <a:blipFill rotWithShape="1">
            <a:blip r:embed="rId2"/>
            <a:stretch>
              <a:fillRect l="-1695" t="-1481" b="-1630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E7E8-8244-799B-7A08-D0670540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770813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Programming Concepts: 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17D20F-34AE-F8DD-CD3D-5F95DC26BF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endParaRPr lang="en-US"/>
          </a:p>
        </p:txBody>
      </p:sp>
      <p:pic>
        <p:nvPicPr>
          <p:cNvPr id="53252" name="Picture 3">
            <a:extLst>
              <a:ext uri="{FF2B5EF4-FFF2-40B4-BE49-F238E27FC236}">
                <a16:creationId xmlns:a16="http://schemas.microsoft.com/office/drawing/2014/main" id="{56722B09-F9E5-3CDC-49D9-75E6F8AE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5562600" cy="565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3" name="Rectangle 2">
            <a:extLst>
              <a:ext uri="{FF2B5EF4-FFF2-40B4-BE49-F238E27FC236}">
                <a16:creationId xmlns:a16="http://schemas.microsoft.com/office/drawing/2014/main" id="{80168628-333B-9516-A8B1-514B464C8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1311275"/>
            <a:ext cx="2852738" cy="523875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>
                <a:solidFill>
                  <a:schemeClr val="tx1"/>
                </a:solidFill>
              </a:rPr>
              <a:t>Variable Scope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87297E-EFD3-856F-C696-9F2495ABCB0C}"/>
              </a:ext>
            </a:extLst>
          </p:cNvPr>
          <p:cNvCxnSpPr>
            <a:stCxn id="53253" idx="1"/>
          </p:cNvCxnSpPr>
          <p:nvPr/>
        </p:nvCxnSpPr>
        <p:spPr bwMode="auto">
          <a:xfrm flipH="1">
            <a:off x="2235200" y="1573213"/>
            <a:ext cx="3736975" cy="1300162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CD5970-637F-635D-81FE-BDA928959F33}"/>
              </a:ext>
            </a:extLst>
          </p:cNvPr>
          <p:cNvCxnSpPr>
            <a:stCxn id="53253" idx="1"/>
          </p:cNvCxnSpPr>
          <p:nvPr/>
        </p:nvCxnSpPr>
        <p:spPr bwMode="auto">
          <a:xfrm flipH="1">
            <a:off x="2481263" y="1573213"/>
            <a:ext cx="3490912" cy="2708275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234FB5-F12E-C7D1-EDF4-6E8CE36CC020}"/>
              </a:ext>
            </a:extLst>
          </p:cNvPr>
          <p:cNvCxnSpPr>
            <a:stCxn id="53253" idx="1"/>
          </p:cNvCxnSpPr>
          <p:nvPr/>
        </p:nvCxnSpPr>
        <p:spPr bwMode="auto">
          <a:xfrm flipH="1">
            <a:off x="2933700" y="1573213"/>
            <a:ext cx="3038475" cy="4421187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1D08565-C2D9-F7C8-DCB7-35098B587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2175" y="2554288"/>
            <a:ext cx="2852738" cy="3540125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sz="3200" i="1">
                <a:solidFill>
                  <a:srgbClr val="E72D2F"/>
                </a:solidFill>
              </a:rPr>
              <a:t>Global </a:t>
            </a:r>
            <a:endParaRPr lang="en-US" i="1">
              <a:solidFill>
                <a:srgbClr val="E72D2F"/>
              </a:solidFill>
            </a:endParaRPr>
          </a:p>
          <a:p>
            <a:pPr marL="0" indent="0" algn="ctr" eaLnBrk="1" hangingPunct="1">
              <a:defRPr/>
            </a:pPr>
            <a:r>
              <a:rPr lang="en-US">
                <a:solidFill>
                  <a:srgbClr val="E72D2F"/>
                </a:solidFill>
              </a:rPr>
              <a:t>---</a:t>
            </a:r>
          </a:p>
          <a:p>
            <a:pPr marL="0" indent="0" algn="ctr" eaLnBrk="1" hangingPunct="1">
              <a:defRPr/>
            </a:pPr>
            <a:r>
              <a:rPr lang="en-US" sz="3200" i="1">
                <a:solidFill>
                  <a:srgbClr val="E72D2F"/>
                </a:solidFill>
              </a:rPr>
              <a:t>Function-level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5F0763E-E2B7-90B9-F318-1BE3720444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Getting Started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720EBB61-D797-2FC2-E4FE-467510021D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 eaLnBrk="1" hangingPunct="1">
              <a:buFont typeface="Arial"/>
              <a:buChar char="•"/>
              <a:defRPr/>
            </a:pPr>
            <a:r>
              <a:rPr lang="en-US" sz="2400" b="1" dirty="0">
                <a:solidFill>
                  <a:schemeClr val="tx1"/>
                </a:solidFill>
              </a:rPr>
              <a:t>SW Installation: </a:t>
            </a:r>
            <a:r>
              <a:rPr lang="en-US" sz="2400" dirty="0" err="1">
                <a:solidFill>
                  <a:schemeClr val="tx1"/>
                </a:solidFill>
              </a:rPr>
              <a:t>Arduino</a:t>
            </a:r>
            <a:r>
              <a:rPr lang="en-US" sz="2400" dirty="0">
                <a:solidFill>
                  <a:schemeClr val="tx1"/>
                </a:solidFill>
              </a:rPr>
              <a:t> (v.1.0+) </a:t>
            </a:r>
          </a:p>
          <a:p>
            <a:pPr marL="0" indent="0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						</a:t>
            </a:r>
            <a:r>
              <a:rPr lang="en-US" sz="2400" dirty="0" err="1">
                <a:solidFill>
                  <a:schemeClr val="tx1"/>
                </a:solidFill>
              </a:rPr>
              <a:t>Fritzing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						SIK Guide Code</a:t>
            </a:r>
          </a:p>
          <a:p>
            <a:pPr marL="0" indent="0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						Drivers (FTDI)</a:t>
            </a:r>
            <a:endParaRPr lang="en-US" sz="1900" dirty="0">
              <a:solidFill>
                <a:schemeClr val="tx1"/>
              </a:solidFill>
            </a:endParaRPr>
          </a:p>
          <a:p>
            <a:pPr marL="1828800" lvl="4" indent="0" eaLnBrk="1" hangingPunct="1">
              <a:buFont typeface="Times New Roman" charset="0"/>
              <a:buNone/>
              <a:defRPr/>
            </a:pPr>
            <a:r>
              <a:rPr lang="en-US" sz="1400" b="1" dirty="0">
                <a:solidFill>
                  <a:schemeClr val="tx1"/>
                </a:solidFill>
              </a:rPr>
              <a:t>		</a:t>
            </a:r>
            <a:endParaRPr lang="en-US" sz="2400" b="1" dirty="0">
              <a:solidFill>
                <a:schemeClr val="tx1"/>
              </a:solidFill>
            </a:endParaRPr>
          </a:p>
          <a:p>
            <a:pPr eaLnBrk="1" hangingPunct="1">
              <a:buFont typeface="Arial"/>
              <a:buChar char="•"/>
              <a:defRPr/>
            </a:pPr>
            <a:r>
              <a:rPr lang="en-US" sz="2400" b="1" dirty="0">
                <a:solidFill>
                  <a:schemeClr val="tx1"/>
                </a:solidFill>
              </a:rPr>
              <a:t>Materials: </a:t>
            </a:r>
            <a:r>
              <a:rPr lang="en-US" sz="2400" dirty="0">
                <a:solidFill>
                  <a:schemeClr val="tx1"/>
                </a:solidFill>
              </a:rPr>
              <a:t> 		SIK Guide</a:t>
            </a:r>
          </a:p>
          <a:p>
            <a:pPr marL="1828800" lvl="4" indent="0" eaLnBrk="1" hangingPunct="1">
              <a:buFont typeface="Times New Roman" charset="0"/>
              <a:buNone/>
              <a:defRPr/>
            </a:pPr>
            <a:r>
              <a:rPr lang="en-US" sz="1400" b="1" dirty="0">
                <a:solidFill>
                  <a:schemeClr val="tx1"/>
                </a:solidFill>
              </a:rPr>
              <a:t>		</a:t>
            </a:r>
            <a:r>
              <a:rPr lang="en-US" sz="2400" dirty="0">
                <a:solidFill>
                  <a:schemeClr val="tx1"/>
                </a:solidFill>
              </a:rPr>
              <a:t>Analog I/O, Digital I/O, Serial, 				 &amp; </a:t>
            </a:r>
            <a:r>
              <a:rPr lang="en-US" sz="2400" dirty="0" err="1">
                <a:solidFill>
                  <a:schemeClr val="tx1"/>
                </a:solidFill>
              </a:rPr>
              <a:t>Fritzing</a:t>
            </a:r>
            <a:r>
              <a:rPr lang="en-US" sz="2400" dirty="0">
                <a:solidFill>
                  <a:schemeClr val="tx1"/>
                </a:solidFill>
              </a:rPr>
              <a:t> handouts</a:t>
            </a:r>
          </a:p>
          <a:p>
            <a:pPr marL="1828800" lvl="4" indent="0" eaLnBrk="1" hangingPunct="1">
              <a:buFont typeface="Times New Roman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  <a:r>
              <a:rPr lang="en-US" sz="2400" dirty="0" err="1">
                <a:solidFill>
                  <a:schemeClr val="tx1"/>
                </a:solidFill>
              </a:rPr>
              <a:t>Arduino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CheatSheet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FF18-462D-BBB7-627A-CF9BD5F3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Programming Concepts:  Variable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6C80B5-F7B1-AD13-4177-5FCFE9C50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Variable Types:</a:t>
            </a:r>
            <a:r>
              <a:rPr lang="en-US" dirty="0"/>
              <a:t> </a:t>
            </a:r>
          </a:p>
        </p:txBody>
      </p:sp>
      <p:grpSp>
        <p:nvGrpSpPr>
          <p:cNvPr id="54276" name="Group 3">
            <a:extLst>
              <a:ext uri="{FF2B5EF4-FFF2-40B4-BE49-F238E27FC236}">
                <a16:creationId xmlns:a16="http://schemas.microsoft.com/office/drawing/2014/main" id="{B842270B-EB87-45ED-072A-3040A0B38D45}"/>
              </a:ext>
            </a:extLst>
          </p:cNvPr>
          <p:cNvGrpSpPr>
            <a:grpSpLocks/>
          </p:cNvGrpSpPr>
          <p:nvPr/>
        </p:nvGrpSpPr>
        <p:grpSpPr bwMode="auto">
          <a:xfrm>
            <a:off x="1281113" y="1697038"/>
            <a:ext cx="7532687" cy="4562475"/>
            <a:chOff x="1687530" y="1697053"/>
            <a:chExt cx="7532670" cy="4562564"/>
          </a:xfrm>
        </p:grpSpPr>
        <p:pic>
          <p:nvPicPr>
            <p:cNvPr id="54277" name="Picture 2" descr="http://www.photosinbox.com/download/ceramic-cup.jpg">
              <a:extLst>
                <a:ext uri="{FF2B5EF4-FFF2-40B4-BE49-F238E27FC236}">
                  <a16:creationId xmlns:a16="http://schemas.microsoft.com/office/drawing/2014/main" id="{8C1AD90B-77D1-5CB1-4562-7770F4168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2999" y="2530173"/>
              <a:ext cx="2540000" cy="2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55A6C5-1407-15C7-9874-B9AD66CB62FC}"/>
                </a:ext>
              </a:extLst>
            </p:cNvPr>
            <p:cNvSpPr/>
            <p:nvPr/>
          </p:nvSpPr>
          <p:spPr bwMode="auto">
            <a:xfrm>
              <a:off x="2060591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8 bits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0AD08-9D2F-C364-6AD0-C79C9B0106AB}"/>
                </a:ext>
              </a:extLst>
            </p:cNvPr>
            <p:cNvSpPr/>
            <p:nvPr/>
          </p:nvSpPr>
          <p:spPr bwMode="auto">
            <a:xfrm>
              <a:off x="4267211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16 bits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648365-B947-F5D4-A49B-8F856DE0F277}"/>
                </a:ext>
              </a:extLst>
            </p:cNvPr>
            <p:cNvSpPr/>
            <p:nvPr/>
          </p:nvSpPr>
          <p:spPr bwMode="auto">
            <a:xfrm>
              <a:off x="6629406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32 bits</a:t>
              </a:r>
            </a:p>
          </p:txBody>
        </p:sp>
        <p:sp>
          <p:nvSpPr>
            <p:cNvPr id="54281" name="Rectangle 6">
              <a:extLst>
                <a:ext uri="{FF2B5EF4-FFF2-40B4-BE49-F238E27FC236}">
                  <a16:creationId xmlns:a16="http://schemas.microsoft.com/office/drawing/2014/main" id="{0C35F9CC-65E0-7F60-973E-F13171C59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427" y="5243954"/>
              <a:ext cx="18288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byte 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char</a:t>
              </a:r>
            </a:p>
          </p:txBody>
        </p:sp>
        <p:sp>
          <p:nvSpPr>
            <p:cNvPr id="54282" name="Rectangle 15">
              <a:extLst>
                <a:ext uri="{FF2B5EF4-FFF2-40B4-BE49-F238E27FC236}">
                  <a16:creationId xmlns:a16="http://schemas.microsoft.com/office/drawing/2014/main" id="{C9A80372-55B7-5FC2-DFDE-E865D9AB6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599" y="5243954"/>
              <a:ext cx="18288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int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unsigned int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54283" name="Rectangle 17">
              <a:extLst>
                <a:ext uri="{FF2B5EF4-FFF2-40B4-BE49-F238E27FC236}">
                  <a16:creationId xmlns:a16="http://schemas.microsoft.com/office/drawing/2014/main" id="{137F67F8-62C2-D33B-FD70-6F259DAAF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243953"/>
              <a:ext cx="18288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long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unsigned long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float</a:t>
              </a:r>
            </a:p>
          </p:txBody>
        </p:sp>
        <p:pic>
          <p:nvPicPr>
            <p:cNvPr id="54284" name="Picture 2" descr="http://www.photosinbox.com/download/ceramic-cup.jpg">
              <a:extLst>
                <a:ext uri="{FF2B5EF4-FFF2-40B4-BE49-F238E27FC236}">
                  <a16:creationId xmlns:a16="http://schemas.microsoft.com/office/drawing/2014/main" id="{C66A031D-E80D-D21E-FD9D-CEA6DEAC5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7530" y="2904838"/>
              <a:ext cx="2071669" cy="165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5" name="Picture 2" descr="http://www.photosinbox.com/download/ceramic-cup.jpg">
              <a:extLst>
                <a:ext uri="{FF2B5EF4-FFF2-40B4-BE49-F238E27FC236}">
                  <a16:creationId xmlns:a16="http://schemas.microsoft.com/office/drawing/2014/main" id="{F6567135-7C57-7620-E9F9-3030A6C50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97053"/>
              <a:ext cx="3810000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6" name="Picture 2" descr="http://www.photosinbox.com/download/ceramic-cup.jpg">
              <a:extLst>
                <a:ext uri="{FF2B5EF4-FFF2-40B4-BE49-F238E27FC236}">
                  <a16:creationId xmlns:a16="http://schemas.microsoft.com/office/drawing/2014/main" id="{DBACE6BE-A99A-3F70-D4B1-F69C14BBD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993" y="2904838"/>
              <a:ext cx="2071669" cy="165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FAC6-5A30-47D7-E0DC-303F62D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Fading in and Fading </a:t>
            </a:r>
            <a:r>
              <a:rPr lang="en-US"/>
              <a:t>Out </a:t>
            </a:r>
            <a:br>
              <a:rPr lang="en-US"/>
            </a:br>
            <a:r>
              <a:rPr lang="en-US"/>
              <a:t>(Analog or Digital?)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B305-24BA-6B0E-5DBA-5B8957EE2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 few pins on the </a:t>
            </a:r>
            <a:r>
              <a:rPr lang="en-US" dirty="0" err="1"/>
              <a:t>Arduino</a:t>
            </a:r>
            <a:r>
              <a:rPr lang="en-US" dirty="0"/>
              <a:t> allow for us to modify the output to mimic an analog signal.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This is done by a technique called:</a:t>
            </a:r>
          </a:p>
          <a:p>
            <a:pPr eaLnBrk="1" hangingPunct="1">
              <a:defRPr/>
            </a:pPr>
            <a:r>
              <a:rPr lang="en-US" dirty="0"/>
              <a:t>	</a:t>
            </a:r>
            <a:r>
              <a:rPr lang="en-US" u="sng" dirty="0"/>
              <a:t>Pulse Width Modulation (PWM)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E8EE-B0C2-484C-9C52-B65572A1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Concepts: Analog vs. Digital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36204-E5C1-99B4-4A49-C8ADFBD08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725613"/>
            <a:ext cx="8204200" cy="145415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/>
              <a:t>To create an analog signal, the microcontroller uses a technique called PWM. By varying the </a:t>
            </a:r>
            <a:r>
              <a:rPr lang="en-US" u="sng"/>
              <a:t>duty cycle</a:t>
            </a:r>
            <a:r>
              <a:rPr lang="en-US"/>
              <a:t>, we can mimic an “average” analog voltage.</a:t>
            </a:r>
          </a:p>
        </p:txBody>
      </p:sp>
      <p:pic>
        <p:nvPicPr>
          <p:cNvPr id="56324" name="Picture 6" descr="http://www.wayneandlayne.com/files/vgs/images/analog_write_pwm_640x234.png">
            <a:extLst>
              <a:ext uri="{FF2B5EF4-FFF2-40B4-BE49-F238E27FC236}">
                <a16:creationId xmlns:a16="http://schemas.microsoft.com/office/drawing/2014/main" id="{0D1EAD4D-81CA-6B8D-F12C-EF5DDA07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4440238"/>
            <a:ext cx="5322887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C345DFC-CFF2-69B1-76FC-071F0A5DA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5800" y="4089400"/>
            <a:ext cx="5702300" cy="66040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sz="2400"/>
              <a:t>Pulse Width Modulation (PWM)</a:t>
            </a:r>
          </a:p>
        </p:txBody>
      </p:sp>
      <p:sp>
        <p:nvSpPr>
          <p:cNvPr id="56326" name="Rectangle 2">
            <a:extLst>
              <a:ext uri="{FF2B5EF4-FFF2-40B4-BE49-F238E27FC236}">
                <a16:creationId xmlns:a16="http://schemas.microsoft.com/office/drawing/2014/main" id="{34CCF616-3184-C99B-BADC-F635F8573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3848100"/>
            <a:ext cx="67564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56327" name="Rectangle 5">
            <a:extLst>
              <a:ext uri="{FF2B5EF4-FFF2-40B4-BE49-F238E27FC236}">
                <a16:creationId xmlns:a16="http://schemas.microsoft.com/office/drawing/2014/main" id="{161B51BB-FCA8-5DE9-D9CD-1FA422909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3981450"/>
            <a:ext cx="6858000" cy="26066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9C4B-D26C-E54E-EE6D-DD1FE7C07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651375" cy="4113213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(pin,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 eaLnBrk="1" hangingPunct="1">
              <a:defRPr/>
            </a:pPr>
            <a:r>
              <a:rPr lang="en-US" dirty="0"/>
              <a:t>	</a:t>
            </a:r>
          </a:p>
          <a:p>
            <a:pPr marL="0" indent="0" eaLnBrk="1" hangingPunct="1">
              <a:defRPr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pin</a:t>
            </a:r>
            <a:r>
              <a:rPr lang="en-US" sz="2400" b="1" dirty="0"/>
              <a:t> </a:t>
            </a:r>
            <a:r>
              <a:rPr lang="en-US" sz="2400" dirty="0"/>
              <a:t>– refers to the OUTPUT pin (limited to pins 3, 5, 6, 9, 10, 11.) – denoted by a ~ symbol</a:t>
            </a:r>
          </a:p>
          <a:p>
            <a:pPr marL="0" indent="0" eaLnBrk="1" hangingPunct="1">
              <a:defRPr/>
            </a:pPr>
            <a:endParaRPr lang="en-US" sz="2400" dirty="0"/>
          </a:p>
          <a:p>
            <a:pPr marL="0" indent="0" eaLnBrk="1" hangingPunct="1">
              <a:defRPr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400" dirty="0"/>
              <a:t> – 8 bit value (0 – 255).  </a:t>
            </a:r>
          </a:p>
          <a:p>
            <a:pPr marL="0" indent="0" eaLnBrk="1" hangingPunct="1">
              <a:defRPr/>
            </a:pPr>
            <a:r>
              <a:rPr lang="en-US" sz="2400" dirty="0"/>
              <a:t>	0 =&gt; 0V    |    255 =&gt; 5V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11FD6-CC27-6BA1-6F11-2D1E8B2CB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0813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Project #2 – Fading</a:t>
            </a:r>
            <a:br>
              <a:rPr lang="en-US" dirty="0"/>
            </a:br>
            <a:r>
              <a:rPr lang="en-US" dirty="0"/>
              <a:t>Introducing a new command…</a:t>
            </a:r>
          </a:p>
        </p:txBody>
      </p:sp>
      <p:pic>
        <p:nvPicPr>
          <p:cNvPr id="6" name="Picture 2" descr="http://arduino.cc/en/uploads/Tutorial/pwm.gif">
            <a:extLst>
              <a:ext uri="{FF2B5EF4-FFF2-40B4-BE49-F238E27FC236}">
                <a16:creationId xmlns:a16="http://schemas.microsoft.com/office/drawing/2014/main" id="{1DDCF128-CBD9-81C1-AB8E-B5D15ACC55A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181600" y="1981200"/>
            <a:ext cx="3756025" cy="4113213"/>
          </a:xfrm>
        </p:spPr>
      </p:pic>
      <p:sp>
        <p:nvSpPr>
          <p:cNvPr id="57349" name="Rectangle 4">
            <a:extLst>
              <a:ext uri="{FF2B5EF4-FFF2-40B4-BE49-F238E27FC236}">
                <a16:creationId xmlns:a16="http://schemas.microsoft.com/office/drawing/2014/main" id="{CD2F72ED-8F7B-6073-75C4-18776202F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22500"/>
            <a:ext cx="4572000" cy="596900"/>
          </a:xfrm>
          <a:prstGeom prst="rect">
            <a:avLst/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8611-F0F0-137C-E5DC-39B1D319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Move one of your LED pins over to Pin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5B11E-4C6D-E29A-2640-769830F4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01775"/>
            <a:ext cx="7770813" cy="44180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In </a:t>
            </a:r>
            <a:r>
              <a:rPr lang="en-US" dirty="0" err="1"/>
              <a:t>Arduino</a:t>
            </a:r>
            <a:r>
              <a:rPr lang="en-US" dirty="0"/>
              <a:t>, open up:</a:t>
            </a:r>
          </a:p>
          <a:p>
            <a:pPr eaLnBrk="1" hangingPunct="1">
              <a:defRPr/>
            </a:pPr>
            <a:r>
              <a:rPr lang="en-US" dirty="0"/>
              <a:t>	File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Examples </a:t>
            </a:r>
            <a:r>
              <a:rPr lang="en-US" dirty="0">
                <a:sym typeface="Wingdings" pitchFamily="2" charset="2"/>
              </a:rPr>
              <a:t> 01.Basics  Fade</a:t>
            </a:r>
            <a:endParaRPr lang="en-US" dirty="0"/>
          </a:p>
        </p:txBody>
      </p:sp>
      <p:pic>
        <p:nvPicPr>
          <p:cNvPr id="58372" name="Picture 2">
            <a:extLst>
              <a:ext uri="{FF2B5EF4-FFF2-40B4-BE49-F238E27FC236}">
                <a16:creationId xmlns:a16="http://schemas.microsoft.com/office/drawing/2014/main" id="{065AA440-278D-8304-AB4B-2C9682E9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854325"/>
            <a:ext cx="8134350" cy="318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2DC1-72C4-68D3-3896-6C837210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Fade - Code Review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85986-6AF8-765C-D7E6-987E2EE4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59396" name="Picture 2">
            <a:extLst>
              <a:ext uri="{FF2B5EF4-FFF2-40B4-BE49-F238E27FC236}">
                <a16:creationId xmlns:a16="http://schemas.microsoft.com/office/drawing/2014/main" id="{54B9525A-E882-5155-B9BE-4B7B98933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582738"/>
            <a:ext cx="8134350" cy="433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7A30-2F1A-4849-4B6D-8C35CE59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Fade - Code Review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FA0C9-24AA-ABFF-4364-4964ABFCF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60420" name="Picture 2">
            <a:extLst>
              <a:ext uri="{FF2B5EF4-FFF2-40B4-BE49-F238E27FC236}">
                <a16:creationId xmlns:a16="http://schemas.microsoft.com/office/drawing/2014/main" id="{CBA4A21B-3C5C-D853-37D9-50AE76FA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312863"/>
            <a:ext cx="8134350" cy="5181600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D289-B148-51F5-30BA-F6D565DC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Project# 2 -- Fading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4A48-AE7F-7A7E-5A3E-5B01FA76A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Challenge 2a </a:t>
            </a:r>
            <a:r>
              <a:rPr lang="en-US" dirty="0"/>
              <a:t>– Change the rate of the fading in and out. There are at least two different ways to do this – can you figure them out?</a:t>
            </a:r>
          </a:p>
          <a:p>
            <a:pPr eaLnBrk="1" hangingPunct="1">
              <a:defRPr/>
            </a:pPr>
            <a:endParaRPr lang="en-US" u="sng" dirty="0"/>
          </a:p>
          <a:p>
            <a:pPr eaLnBrk="1" hangingPunct="1">
              <a:defRPr/>
            </a:pPr>
            <a:r>
              <a:rPr lang="en-US" b="1" dirty="0"/>
              <a:t>Challenge 2b </a:t>
            </a:r>
            <a:r>
              <a:rPr lang="en-US" dirty="0"/>
              <a:t>– Use 2 (or more) LEDs – so that one fades in as the other one fades out.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D863-FC83-3E6F-D5D1-5B733B26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25" y="603250"/>
            <a:ext cx="5867400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Color Mixing</a:t>
            </a:r>
            <a:br>
              <a:rPr lang="en-US" dirty="0"/>
            </a:br>
            <a:r>
              <a:rPr lang="en-US" b="1" dirty="0"/>
              <a:t>Tri-color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2EDCD-46B6-7BB4-1893-89B111BC1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133600"/>
            <a:ext cx="6127750" cy="4113213"/>
          </a:xfrm>
        </p:spPr>
        <p:txBody>
          <a:bodyPr/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In the SIK, this is a standard – Common </a:t>
            </a:r>
            <a:r>
              <a:rPr lang="en-US" u="sng" dirty="0"/>
              <a:t>Cathode</a:t>
            </a:r>
            <a:r>
              <a:rPr lang="en-US" dirty="0"/>
              <a:t> LED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	This means the negative side of the LED is all tied to Ground.</a:t>
            </a:r>
          </a:p>
        </p:txBody>
      </p:sp>
      <p:pic>
        <p:nvPicPr>
          <p:cNvPr id="62468" name="Picture 2" descr="https://dlnmh9ip6v2uc.cloudfront.net/images/products/1/0/5/00105-03-L.jpg">
            <a:extLst>
              <a:ext uri="{FF2B5EF4-FFF2-40B4-BE49-F238E27FC236}">
                <a16:creationId xmlns:a16="http://schemas.microsoft.com/office/drawing/2014/main" id="{2E893296-1D63-831D-F250-C6BE2472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8780">
            <a:off x="6435725" y="14288"/>
            <a:ext cx="2430463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3">
            <a:extLst>
              <a:ext uri="{FF2B5EF4-FFF2-40B4-BE49-F238E27FC236}">
                <a16:creationId xmlns:a16="http://schemas.microsoft.com/office/drawing/2014/main" id="{58D6A9E5-ECEA-679D-AFBB-1B1A6CA63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2347913"/>
            <a:ext cx="27527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2470" name="Group 11">
            <a:extLst>
              <a:ext uri="{FF2B5EF4-FFF2-40B4-BE49-F238E27FC236}">
                <a16:creationId xmlns:a16="http://schemas.microsoft.com/office/drawing/2014/main" id="{03EF8810-71D2-3A97-DDBA-56BFBCA510E3}"/>
              </a:ext>
            </a:extLst>
          </p:cNvPr>
          <p:cNvGrpSpPr>
            <a:grpSpLocks/>
          </p:cNvGrpSpPr>
          <p:nvPr/>
        </p:nvGrpSpPr>
        <p:grpSpPr bwMode="auto">
          <a:xfrm>
            <a:off x="325438" y="250825"/>
            <a:ext cx="1358900" cy="460375"/>
            <a:chOff x="9747024" y="3467100"/>
            <a:chExt cx="1358497" cy="461665"/>
          </a:xfrm>
        </p:grpSpPr>
        <p:sp>
          <p:nvSpPr>
            <p:cNvPr id="62472" name="TextBox 18">
              <a:extLst>
                <a:ext uri="{FF2B5EF4-FFF2-40B4-BE49-F238E27FC236}">
                  <a16:creationId xmlns:a16="http://schemas.microsoft.com/office/drawing/2014/main" id="{03273253-7CA2-93EE-EFB7-419ABFF8A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7024" y="346710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2473" name="TextBox 19">
              <a:extLst>
                <a:ext uri="{FF2B5EF4-FFF2-40B4-BE49-F238E27FC236}">
                  <a16:creationId xmlns:a16="http://schemas.microsoft.com/office/drawing/2014/main" id="{D6276A1D-0280-0F62-B019-6DF78448E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29624" y="3467100"/>
              <a:ext cx="42351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62474" name="TextBox 20">
              <a:extLst>
                <a:ext uri="{FF2B5EF4-FFF2-40B4-BE49-F238E27FC236}">
                  <a16:creationId xmlns:a16="http://schemas.microsoft.com/office/drawing/2014/main" id="{979D6411-F118-86D6-103C-1A7ED79BF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5671" y="34671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>
                  <a:solidFill>
                    <a:schemeClr val="tx1"/>
                  </a:solidFill>
                </a:rPr>
                <a:t>B</a:t>
              </a:r>
            </a:p>
          </p:txBody>
        </p:sp>
      </p:grpSp>
      <p:pic>
        <p:nvPicPr>
          <p:cNvPr id="62471" name="Picture 2">
            <a:extLst>
              <a:ext uri="{FF2B5EF4-FFF2-40B4-BE49-F238E27FC236}">
                <a16:creationId xmlns:a16="http://schemas.microsoft.com/office/drawing/2014/main" id="{D234938C-D2B9-EFF5-87D7-92D79E6D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481013"/>
            <a:ext cx="13811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>
            <a:extLst>
              <a:ext uri="{FF2B5EF4-FFF2-40B4-BE49-F238E27FC236}">
                <a16:creationId xmlns:a16="http://schemas.microsoft.com/office/drawing/2014/main" id="{2B80214E-0973-4359-8437-D0EC4C69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16113"/>
            <a:ext cx="5859463" cy="420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907E32-28D3-047B-9597-9A8484D2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Project 3 – RGB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60D93-F6AF-B19C-32C5-8074D079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25" y="2438400"/>
            <a:ext cx="2728913" cy="2438400"/>
          </a:xfrm>
          <a:ln w="38100">
            <a:solidFill>
              <a:schemeClr val="tx1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2400" u="sng" dirty="0"/>
              <a:t>Note</a:t>
            </a:r>
            <a:r>
              <a:rPr lang="en-US" sz="2400" dirty="0"/>
              <a:t>: The longest leg of the RGB LED is the Common Cathode. This goes to GND.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8DA3ED-5E72-88A8-9C6A-FDF6CFC1C26B}"/>
              </a:ext>
            </a:extLst>
          </p:cNvPr>
          <p:cNvSpPr txBox="1">
            <a:spLocks/>
          </p:cNvSpPr>
          <p:nvPr/>
        </p:nvSpPr>
        <p:spPr bwMode="auto">
          <a:xfrm>
            <a:off x="6270625" y="5210175"/>
            <a:ext cx="2728913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1" fontAlgn="base" hangingPunct="1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Use pins 5, 6, &amp; 9</a:t>
            </a:r>
          </a:p>
        </p:txBody>
      </p:sp>
      <p:pic>
        <p:nvPicPr>
          <p:cNvPr id="63494" name="Picture 3">
            <a:extLst>
              <a:ext uri="{FF2B5EF4-FFF2-40B4-BE49-F238E27FC236}">
                <a16:creationId xmlns:a16="http://schemas.microsoft.com/office/drawing/2014/main" id="{64191448-730B-63D2-630C-AFE2F5A23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63525"/>
            <a:ext cx="1498600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FFA03963-3981-9771-E542-42379B9DD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895350"/>
            <a:ext cx="3857625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Left Brace 1">
            <a:extLst>
              <a:ext uri="{FF2B5EF4-FFF2-40B4-BE49-F238E27FC236}">
                <a16:creationId xmlns:a16="http://schemas.microsoft.com/office/drawing/2014/main" id="{46B67DD1-5FEC-845C-A32E-9070BDC79125}"/>
              </a:ext>
            </a:extLst>
          </p:cNvPr>
          <p:cNvSpPr>
            <a:spLocks/>
          </p:cNvSpPr>
          <p:nvPr/>
        </p:nvSpPr>
        <p:spPr bwMode="auto">
          <a:xfrm>
            <a:off x="2362200" y="4572000"/>
            <a:ext cx="280988" cy="1143000"/>
          </a:xfrm>
          <a:prstGeom prst="leftBrace">
            <a:avLst>
              <a:gd name="adj1" fmla="val 8324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220" name="TextBox 2">
            <a:extLst>
              <a:ext uri="{FF2B5EF4-FFF2-40B4-BE49-F238E27FC236}">
                <a16:creationId xmlns:a16="http://schemas.microsoft.com/office/drawing/2014/main" id="{642CA5FE-FC0C-DDE7-F1DD-6F759AE84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727575"/>
            <a:ext cx="1371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Analog INPUTS</a:t>
            </a:r>
          </a:p>
        </p:txBody>
      </p:sp>
      <p:sp>
        <p:nvSpPr>
          <p:cNvPr id="9221" name="Left Brace 7">
            <a:extLst>
              <a:ext uri="{FF2B5EF4-FFF2-40B4-BE49-F238E27FC236}">
                <a16:creationId xmlns:a16="http://schemas.microsoft.com/office/drawing/2014/main" id="{46DFC953-587B-D38A-68C4-FB0471AE4D29}"/>
              </a:ext>
            </a:extLst>
          </p:cNvPr>
          <p:cNvSpPr>
            <a:spLocks/>
          </p:cNvSpPr>
          <p:nvPr/>
        </p:nvSpPr>
        <p:spPr bwMode="auto">
          <a:xfrm flipH="1">
            <a:off x="6553200" y="3124200"/>
            <a:ext cx="280988" cy="2551113"/>
          </a:xfrm>
          <a:prstGeom prst="leftBrace">
            <a:avLst>
              <a:gd name="adj1" fmla="val 832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222" name="TextBox 8">
            <a:extLst>
              <a:ext uri="{FF2B5EF4-FFF2-40B4-BE49-F238E27FC236}">
                <a16:creationId xmlns:a16="http://schemas.microsoft.com/office/drawing/2014/main" id="{B70C4435-4493-3122-3906-FC4690539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106863"/>
            <a:ext cx="1828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Digital I\O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>
                <a:solidFill>
                  <a:schemeClr val="tx1"/>
                </a:solidFill>
              </a:rPr>
              <a:t>PWM(3, 5, 6, 9, 10, 11)</a:t>
            </a:r>
          </a:p>
        </p:txBody>
      </p:sp>
      <p:sp>
        <p:nvSpPr>
          <p:cNvPr id="9223" name="Left Brace 9">
            <a:extLst>
              <a:ext uri="{FF2B5EF4-FFF2-40B4-BE49-F238E27FC236}">
                <a16:creationId xmlns:a16="http://schemas.microsoft.com/office/drawing/2014/main" id="{56D92E2A-E795-CDAB-1CB0-6D9BB655DA90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3169444" y="538957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224" name="TextBox 10">
            <a:extLst>
              <a:ext uri="{FF2B5EF4-FFF2-40B4-BE49-F238E27FC236}">
                <a16:creationId xmlns:a16="http://schemas.microsoft.com/office/drawing/2014/main" id="{C1083B65-6AA2-411B-5E42-72F266EC7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8225" y="6350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PWR IN</a:t>
            </a:r>
            <a:endParaRPr lang="en-US" altLang="en-US" sz="1100" b="1">
              <a:solidFill>
                <a:schemeClr val="tx1"/>
              </a:solidFill>
            </a:endParaRPr>
          </a:p>
        </p:txBody>
      </p:sp>
      <p:sp>
        <p:nvSpPr>
          <p:cNvPr id="9225" name="TextBox 11">
            <a:extLst>
              <a:ext uri="{FF2B5EF4-FFF2-40B4-BE49-F238E27FC236}">
                <a16:creationId xmlns:a16="http://schemas.microsoft.com/office/drawing/2014/main" id="{5349B541-A46E-F2BB-F83D-EB9E52D4C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6350"/>
            <a:ext cx="304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USB 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(to Computer)</a:t>
            </a:r>
            <a:endParaRPr lang="en-US" altLang="en-US" sz="1100" b="1">
              <a:solidFill>
                <a:schemeClr val="tx1"/>
              </a:solidFill>
            </a:endParaRPr>
          </a:p>
        </p:txBody>
      </p:sp>
      <p:sp>
        <p:nvSpPr>
          <p:cNvPr id="9226" name="Left Brace 12">
            <a:extLst>
              <a:ext uri="{FF2B5EF4-FFF2-40B4-BE49-F238E27FC236}">
                <a16:creationId xmlns:a16="http://schemas.microsoft.com/office/drawing/2014/main" id="{46D0D96D-D383-3D28-AFBD-301FBECFE082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269706" y="538957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227" name="Left Brace 13">
            <a:extLst>
              <a:ext uri="{FF2B5EF4-FFF2-40B4-BE49-F238E27FC236}">
                <a16:creationId xmlns:a16="http://schemas.microsoft.com/office/drawing/2014/main" id="{DA3D0DE1-A491-6BB2-F1C9-587E9D338C22}"/>
              </a:ext>
            </a:extLst>
          </p:cNvPr>
          <p:cNvSpPr>
            <a:spLocks/>
          </p:cNvSpPr>
          <p:nvPr/>
        </p:nvSpPr>
        <p:spPr bwMode="auto">
          <a:xfrm flipH="1">
            <a:off x="6553200" y="2362200"/>
            <a:ext cx="280988" cy="381000"/>
          </a:xfrm>
          <a:prstGeom prst="leftBrace">
            <a:avLst>
              <a:gd name="adj1" fmla="val 8330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228" name="TextBox 14">
            <a:extLst>
              <a:ext uri="{FF2B5EF4-FFF2-40B4-BE49-F238E27FC236}">
                <a16:creationId xmlns:a16="http://schemas.microsoft.com/office/drawing/2014/main" id="{7885F19C-CFF4-3CDF-18B2-66107F7C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260600"/>
            <a:ext cx="152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SCL\SDA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>
                <a:solidFill>
                  <a:schemeClr val="tx1"/>
                </a:solidFill>
              </a:rPr>
              <a:t>(I2C Bus)</a:t>
            </a:r>
          </a:p>
        </p:txBody>
      </p:sp>
      <p:sp>
        <p:nvSpPr>
          <p:cNvPr id="9229" name="Left Brace 15">
            <a:extLst>
              <a:ext uri="{FF2B5EF4-FFF2-40B4-BE49-F238E27FC236}">
                <a16:creationId xmlns:a16="http://schemas.microsoft.com/office/drawing/2014/main" id="{1D419BC7-3719-2E12-CC7B-1DC3DDE80697}"/>
              </a:ext>
            </a:extLst>
          </p:cNvPr>
          <p:cNvSpPr>
            <a:spLocks/>
          </p:cNvSpPr>
          <p:nvPr/>
        </p:nvSpPr>
        <p:spPr bwMode="auto">
          <a:xfrm>
            <a:off x="2362200" y="3549650"/>
            <a:ext cx="280988" cy="850900"/>
          </a:xfrm>
          <a:prstGeom prst="leftBrace">
            <a:avLst>
              <a:gd name="adj1" fmla="val 834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230" name="TextBox 18">
            <a:extLst>
              <a:ext uri="{FF2B5EF4-FFF2-40B4-BE49-F238E27FC236}">
                <a16:creationId xmlns:a16="http://schemas.microsoft.com/office/drawing/2014/main" id="{3423607E-BE9E-2151-C3C5-22B308BBB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621088"/>
            <a:ext cx="1371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POWER 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>
                <a:solidFill>
                  <a:schemeClr val="tx1"/>
                </a:solidFill>
              </a:rPr>
              <a:t>5V / 3.3V / GND</a:t>
            </a:r>
          </a:p>
        </p:txBody>
      </p:sp>
      <p:sp>
        <p:nvSpPr>
          <p:cNvPr id="9231" name="TextBox 19">
            <a:extLst>
              <a:ext uri="{FF2B5EF4-FFF2-40B4-BE49-F238E27FC236}">
                <a16:creationId xmlns:a16="http://schemas.microsoft.com/office/drawing/2014/main" id="{C1BD8594-A02B-82DE-AF14-5475D726A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911225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RESET</a:t>
            </a:r>
            <a:endParaRPr lang="en-US" altLang="en-US" sz="1200" b="1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83832A-6364-8F52-2D96-3C74FDDE0199}"/>
              </a:ext>
            </a:extLst>
          </p:cNvPr>
          <p:cNvCxnSpPr/>
          <p:nvPr/>
        </p:nvCxnSpPr>
        <p:spPr bwMode="auto">
          <a:xfrm flipH="1">
            <a:off x="6500813" y="1114425"/>
            <a:ext cx="596900" cy="40957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957C-89FD-52EA-7369-68E8F655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How many unique colors can you create?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3E2938-C8C6-2947-A744-B12C7360BB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685800" y="1357085"/>
            <a:ext cx="7770813" cy="1124857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64516" name="Picture 2">
            <a:extLst>
              <a:ext uri="{FF2B5EF4-FFF2-40B4-BE49-F238E27FC236}">
                <a16:creationId xmlns:a16="http://schemas.microsoft.com/office/drawing/2014/main" id="{BA63C31C-8A61-E2C6-8D13-798E47574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EDEDE"/>
              </a:clrFrom>
              <a:clrTo>
                <a:srgbClr val="DEDED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932113"/>
            <a:ext cx="4610100" cy="28289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E2DE439-F16C-DAC1-958D-F69AAA193F19}"/>
              </a:ext>
            </a:extLst>
          </p:cNvPr>
          <p:cNvSpPr txBox="1">
            <a:spLocks/>
          </p:cNvSpPr>
          <p:nvPr/>
        </p:nvSpPr>
        <p:spPr bwMode="auto">
          <a:xfrm>
            <a:off x="5195888" y="2471738"/>
            <a:ext cx="3803650" cy="4044950"/>
          </a:xfrm>
          <a:prstGeom prst="rect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1" fontAlgn="base" hangingPunct="1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Use Colorpicker.com or experiment on your own.</a:t>
            </a:r>
          </a:p>
          <a:p>
            <a:pPr>
              <a:defRPr/>
            </a:pPr>
            <a:r>
              <a:rPr lang="en-US" sz="2400" dirty="0"/>
              <a:t>Pick out a few colors that you want to try re-creating for a lamp or lighting display...</a:t>
            </a:r>
          </a:p>
          <a:p>
            <a:pPr>
              <a:defRPr/>
            </a:pPr>
            <a:r>
              <a:rPr lang="en-US" sz="2400" dirty="0"/>
              <a:t>Play around with this with the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400" dirty="0"/>
              <a:t> command.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38E3-9E4E-43B3-13D4-E0B031F6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RGB LED Color Mixing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13E7E-FD49-6B14-C227-265BB551AB0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redPin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5;</a:t>
            </a:r>
          </a:p>
          <a:p>
            <a:pPr eaLnBrk="1" hangingPunct="1"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greenPin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6;</a:t>
            </a:r>
          </a:p>
          <a:p>
            <a:pPr eaLnBrk="1" hangingPunct="1"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bluePin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9;</a:t>
            </a:r>
          </a:p>
          <a:p>
            <a:pPr eaLnBrk="1" hangingPunct="1"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void setup()</a:t>
            </a: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redPin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OUTPUT);</a:t>
            </a: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greenPin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OUTPUT);</a:t>
            </a: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bluePin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OUTPUT);</a:t>
            </a: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3D72-6F06-CCC0-87D3-C37B2518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RGB LED Color Mixing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F0AC5-A335-50A7-1DA3-67C21442D3A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eaLnBrk="1" hangingPunct="1"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void loop()</a:t>
            </a: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redPin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255);</a:t>
            </a: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greenPin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255);</a:t>
            </a: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bluePin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255);</a:t>
            </a:r>
          </a:p>
          <a:p>
            <a:pPr eaLnBrk="1" hangingPunct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014F-3657-3B85-347B-DB7319A9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Project: Mood Lamp / Light Sculpture</a:t>
            </a:r>
          </a:p>
        </p:txBody>
      </p:sp>
      <p:sp>
        <p:nvSpPr>
          <p:cNvPr id="67587" name="AutoShape 2" descr="https://photos-1.dropbox.com/t/0/AABHqcnWdVnfv164BZqqMScOSOEmdrjgS4MGjZZAA-lsGg/12/134510500/jpeg/32x32/3/_/1/2/2013-06-25%2017.49.13.jpg/xprtKHpbL6w9iimRlMs47ptT4LLq5GtSjQ2SLWu2z9U?size=1280x960">
            <a:extLst>
              <a:ext uri="{FF2B5EF4-FFF2-40B4-BE49-F238E27FC236}">
                <a16:creationId xmlns:a16="http://schemas.microsoft.com/office/drawing/2014/main" id="{D950BD26-656E-43C0-D199-F9BD6D25F1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7588" name="AutoShape 4" descr="https://photos-1.dropbox.com/t/0/AABHqcnWdVnfv164BZqqMScOSOEmdrjgS4MGjZZAA-lsGg/12/134510500/jpeg/32x32/3/_/1/2/2013-06-25%2017.49.13.jpg/xprtKHpbL6w9iimRlMs47ptT4LLq5GtSjQ2SLWu2z9U?size=1280x960">
            <a:extLst>
              <a:ext uri="{FF2B5EF4-FFF2-40B4-BE49-F238E27FC236}">
                <a16:creationId xmlns:a16="http://schemas.microsoft.com/office/drawing/2014/main" id="{67A6F855-8188-9BE6-F437-6E568576B8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67589" name="Picture 5">
            <a:extLst>
              <a:ext uri="{FF2B5EF4-FFF2-40B4-BE49-F238E27FC236}">
                <a16:creationId xmlns:a16="http://schemas.microsoft.com/office/drawing/2014/main" id="{C6551FA6-A7CB-8C2E-8241-11741E4F6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1657350"/>
            <a:ext cx="332105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0" name="Picture 6">
            <a:extLst>
              <a:ext uri="{FF2B5EF4-FFF2-40B4-BE49-F238E27FC236}">
                <a16:creationId xmlns:a16="http://schemas.microsoft.com/office/drawing/2014/main" id="{E064CD2D-51E9-B1E5-2325-C376264CC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150" y="2227263"/>
            <a:ext cx="1584325" cy="297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8" descr="https://lh5.googleusercontent.com/-F9dHjaANdVY/UWRU448dU0I/AAAAAAAAAII/-5U7LJaP2po/s512/20130409_103426.jpg">
            <a:extLst>
              <a:ext uri="{FF2B5EF4-FFF2-40B4-BE49-F238E27FC236}">
                <a16:creationId xmlns:a16="http://schemas.microsoft.com/office/drawing/2014/main" id="{A548416B-3855-069C-D60A-EF2FDEAF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227263"/>
            <a:ext cx="2255838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2" name="Rectangle 5">
            <a:extLst>
              <a:ext uri="{FF2B5EF4-FFF2-40B4-BE49-F238E27FC236}">
                <a16:creationId xmlns:a16="http://schemas.microsoft.com/office/drawing/2014/main" id="{FCB58621-F0A7-A33E-6E78-0E820E260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1916113"/>
            <a:ext cx="4467225" cy="3584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67593" name="Rectangle 9">
            <a:extLst>
              <a:ext uri="{FF2B5EF4-FFF2-40B4-BE49-F238E27FC236}">
                <a16:creationId xmlns:a16="http://schemas.microsoft.com/office/drawing/2014/main" id="{72172B28-F16E-E76D-1E99-E05B1AAA2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4438" y="1481138"/>
            <a:ext cx="3670300" cy="47545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0E41-BDEA-2EA8-13EE-F279DB9C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/>
              <a:t>Napkin Schematics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AC3784-617C-ED61-FE50-7CA8DAE90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Emphasize the </a:t>
            </a:r>
            <a:r>
              <a:rPr lang="en-US" sz="2400" u="sng" dirty="0"/>
              <a:t>engineering design process</a:t>
            </a:r>
            <a:r>
              <a:rPr lang="en-US" sz="2400" dirty="0"/>
              <a:t> with students. We like to skirt the line between formal and informal with a tool called </a:t>
            </a:r>
            <a:r>
              <a:rPr lang="en-US" sz="2400" b="1" dirty="0"/>
              <a:t>Napkin Schematics.</a:t>
            </a:r>
          </a:p>
        </p:txBody>
      </p:sp>
      <p:grpSp>
        <p:nvGrpSpPr>
          <p:cNvPr id="68612" name="Group 18">
            <a:extLst>
              <a:ext uri="{FF2B5EF4-FFF2-40B4-BE49-F238E27FC236}">
                <a16:creationId xmlns:a16="http://schemas.microsoft.com/office/drawing/2014/main" id="{98488B33-2E2E-A143-01A9-267B2336AC4A}"/>
              </a:ext>
            </a:extLst>
          </p:cNvPr>
          <p:cNvGrpSpPr>
            <a:grpSpLocks/>
          </p:cNvGrpSpPr>
          <p:nvPr/>
        </p:nvGrpSpPr>
        <p:grpSpPr bwMode="auto">
          <a:xfrm>
            <a:off x="3846513" y="50800"/>
            <a:ext cx="5102225" cy="5618163"/>
            <a:chOff x="927258" y="-1451428"/>
            <a:chExt cx="8073867" cy="8887278"/>
          </a:xfrm>
        </p:grpSpPr>
        <p:pic>
          <p:nvPicPr>
            <p:cNvPr id="68613" name="Picture 3">
              <a:extLst>
                <a:ext uri="{FF2B5EF4-FFF2-40B4-BE49-F238E27FC236}">
                  <a16:creationId xmlns:a16="http://schemas.microsoft.com/office/drawing/2014/main" id="{DDD33FEC-1069-4DDF-F597-D25B189982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5"/>
            <a:stretch>
              <a:fillRect/>
            </a:stretch>
          </p:blipFill>
          <p:spPr bwMode="auto">
            <a:xfrm>
              <a:off x="927258" y="-1451428"/>
              <a:ext cx="8073867" cy="6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614" name="Picture 4">
              <a:extLst>
                <a:ext uri="{FF2B5EF4-FFF2-40B4-BE49-F238E27FC236}">
                  <a16:creationId xmlns:a16="http://schemas.microsoft.com/office/drawing/2014/main" id="{20D554BF-1610-9966-FF0F-1CFDA7A9E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2"/>
            <a:stretch>
              <a:fillRect/>
            </a:stretch>
          </p:blipFill>
          <p:spPr bwMode="auto">
            <a:xfrm>
              <a:off x="927258" y="3282950"/>
              <a:ext cx="8059580" cy="415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>
            <a:extLst>
              <a:ext uri="{FF2B5EF4-FFF2-40B4-BE49-F238E27FC236}">
                <a16:creationId xmlns:a16="http://schemas.microsoft.com/office/drawing/2014/main" id="{78994F45-5D57-F86D-0752-2308AE6C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"/>
          <a:stretch>
            <a:fillRect/>
          </a:stretch>
        </p:blipFill>
        <p:spPr bwMode="auto">
          <a:xfrm>
            <a:off x="3629025" y="58738"/>
            <a:ext cx="5319713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4291D2-6E93-897B-911D-D349E150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/>
              <a:t>Napkin Schematics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1FE464-0A0A-68AE-E672-2845497AB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Emphasize the </a:t>
            </a:r>
            <a:r>
              <a:rPr lang="en-US" sz="2400" u="sng" dirty="0"/>
              <a:t>engineering design process</a:t>
            </a:r>
            <a:r>
              <a:rPr lang="en-US" sz="2400" dirty="0"/>
              <a:t> with students. We like to skirt the line between formal and informal with a tool called </a:t>
            </a:r>
            <a:r>
              <a:rPr lang="en-US" sz="2400" b="1" dirty="0"/>
              <a:t>Napkin Schematics.</a:t>
            </a:r>
          </a:p>
        </p:txBody>
      </p:sp>
      <p:pic>
        <p:nvPicPr>
          <p:cNvPr id="69637" name="Picture 3">
            <a:extLst>
              <a:ext uri="{FF2B5EF4-FFF2-40B4-BE49-F238E27FC236}">
                <a16:creationId xmlns:a16="http://schemas.microsoft.com/office/drawing/2014/main" id="{D9313A3D-16E7-6381-66CE-43D6BAE8C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4" b="-2"/>
          <a:stretch>
            <a:fillRect/>
          </a:stretch>
        </p:blipFill>
        <p:spPr bwMode="auto">
          <a:xfrm>
            <a:off x="3371850" y="4665663"/>
            <a:ext cx="5576888" cy="194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FA6F-4443-4514-4FBD-42C67147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Driving Motors or other High Current Loads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863049-BA5C-32D2-D199-D214B9DF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0863"/>
            <a:ext cx="8080375" cy="5715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/>
              <a:t>NPN Transistor (Common Emitter “Amplifier” Circuit)</a:t>
            </a:r>
          </a:p>
        </p:txBody>
      </p:sp>
      <p:pic>
        <p:nvPicPr>
          <p:cNvPr id="70660" name="Picture 3">
            <a:extLst>
              <a:ext uri="{FF2B5EF4-FFF2-40B4-BE49-F238E27FC236}">
                <a16:creationId xmlns:a16="http://schemas.microsoft.com/office/drawing/2014/main" id="{7F1681EE-2A06-65EF-482E-0F1A5DD7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63" y="2576513"/>
            <a:ext cx="471805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61" name="TextBox 4">
            <a:extLst>
              <a:ext uri="{FF2B5EF4-FFF2-40B4-BE49-F238E27FC236}">
                <a16:creationId xmlns:a16="http://schemas.microsoft.com/office/drawing/2014/main" id="{B5FCA4A6-F785-B032-F8FF-97E4F7A10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4683125"/>
            <a:ext cx="1508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</a:rPr>
              <a:t>to Digital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</a:rPr>
              <a:t>Pin 9</a:t>
            </a:r>
          </a:p>
        </p:txBody>
      </p:sp>
      <p:pic>
        <p:nvPicPr>
          <p:cNvPr id="70662" name="Picture 8">
            <a:extLst>
              <a:ext uri="{FF2B5EF4-FFF2-40B4-BE49-F238E27FC236}">
                <a16:creationId xmlns:a16="http://schemas.microsoft.com/office/drawing/2014/main" id="{A23B77B5-3CF5-4FBA-92D4-8BBB5563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576513"/>
            <a:ext cx="2671763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E17F476-A569-E1D3-C05E-E0EF29B3F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Input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038C2E9-D694-AE6C-2B66-88D1C861EA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buFont typeface="Times New Roman" charset="0"/>
              <a:buNone/>
              <a:defRPr/>
            </a:pPr>
            <a:r>
              <a:rPr lang="en-US" sz="2400" dirty="0"/>
              <a:t>Input is any signal entering an electrical system	.		</a:t>
            </a:r>
          </a:p>
          <a:p>
            <a:pPr eaLnBrk="1" hangingPunct="1">
              <a:buFont typeface="Arial"/>
              <a:buChar char="•"/>
              <a:defRPr/>
            </a:pPr>
            <a:r>
              <a:rPr lang="en-US" sz="2400" dirty="0"/>
              <a:t>Both digital and analog sensors are forms of input</a:t>
            </a:r>
          </a:p>
          <a:p>
            <a:pPr eaLnBrk="1" hangingPunct="1">
              <a:buFont typeface="Arial"/>
              <a:buChar char="•"/>
              <a:defRPr/>
            </a:pPr>
            <a:r>
              <a:rPr lang="en-US" sz="2400" dirty="0"/>
              <a:t>Input can also take many other forms: Keyboards, a mouse, infrared sensors, biometric sensors, or just plain voltage from a circuit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11E519F-9226-E747-B6F5-681395DB6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1388" y="4519613"/>
            <a:ext cx="2944812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B09D55-C3FA-675B-FA61-0044AB2C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4191000"/>
            <a:ext cx="287496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83779-A437-258C-9905-5F93BEEB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Project #4 – Digital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6395-A9B4-2AA5-4E7B-951760229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 </a:t>
            </a:r>
            <a:r>
              <a:rPr lang="en-US" dirty="0" err="1"/>
              <a:t>Arduino</a:t>
            </a:r>
            <a:r>
              <a:rPr lang="en-US" dirty="0"/>
              <a:t>, open up:</a:t>
            </a:r>
          </a:p>
          <a:p>
            <a:pPr eaLnBrk="1" hangingPunct="1">
              <a:defRPr/>
            </a:pPr>
            <a:r>
              <a:rPr lang="en-US" dirty="0"/>
              <a:t>	File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Examples </a:t>
            </a:r>
            <a:r>
              <a:rPr lang="en-US" dirty="0">
                <a:sym typeface="Wingdings" pitchFamily="2" charset="2"/>
              </a:rPr>
              <a:t> 02.Digital  Button</a:t>
            </a: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FB09-509D-299D-D843-72BACEFC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Digital Sensors (a.k.a. Switches)</a:t>
            </a:r>
            <a:br>
              <a:rPr lang="en-US" dirty="0"/>
            </a:br>
            <a:r>
              <a:rPr lang="en-US" dirty="0"/>
              <a:t>Pull-up Resistor </a:t>
            </a:r>
            <a:r>
              <a:rPr lang="en-US" dirty="0">
                <a:hlinkClick r:id="rId2"/>
              </a:rPr>
              <a:t>(</a:t>
            </a:r>
            <a:r>
              <a:rPr lang="en-US" dirty="0">
                <a:hlinkClick r:id="rId3"/>
              </a:rPr>
              <a:t>circuit</a:t>
            </a:r>
            <a:r>
              <a:rPr lang="en-US" dirty="0">
                <a:hlinkClick r:id="rId2"/>
              </a:rPr>
              <a:t>)</a:t>
            </a:r>
            <a:endParaRPr lang="en-US" dirty="0"/>
          </a:p>
        </p:txBody>
      </p:sp>
      <p:pic>
        <p:nvPicPr>
          <p:cNvPr id="73731" name="Picture 2">
            <a:extLst>
              <a:ext uri="{FF2B5EF4-FFF2-40B4-BE49-F238E27FC236}">
                <a16:creationId xmlns:a16="http://schemas.microsoft.com/office/drawing/2014/main" id="{3D6C34CE-6980-4ED7-4E8D-6DDE5DBD2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74838"/>
            <a:ext cx="1916113" cy="425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732" name="TextBox 7">
            <a:extLst>
              <a:ext uri="{FF2B5EF4-FFF2-40B4-BE49-F238E27FC236}">
                <a16:creationId xmlns:a16="http://schemas.microsoft.com/office/drawing/2014/main" id="{BDC9333A-E7A0-1CF3-51E7-0BF279732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63" y="4192588"/>
            <a:ext cx="1962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to Digital Pin 2</a:t>
            </a:r>
          </a:p>
        </p:txBody>
      </p:sp>
      <p:pic>
        <p:nvPicPr>
          <p:cNvPr id="73733" name="Picture 8">
            <a:extLst>
              <a:ext uri="{FF2B5EF4-FFF2-40B4-BE49-F238E27FC236}">
                <a16:creationId xmlns:a16="http://schemas.microsoft.com/office/drawing/2014/main" id="{59CA6918-9708-AD4D-BB79-36E1F963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1965325"/>
            <a:ext cx="5437188" cy="378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lnmh9ip6v2uc.cloudfront.net/images/products/1/1/0/2/1/11021-02a.jpg">
            <a:extLst>
              <a:ext uri="{FF2B5EF4-FFF2-40B4-BE49-F238E27FC236}">
                <a16:creationId xmlns:a16="http://schemas.microsoft.com/office/drawing/2014/main" id="{991A7DB7-C25E-6C14-81C7-115711FD4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446088"/>
            <a:ext cx="5857875" cy="585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Left Brace 1">
            <a:extLst>
              <a:ext uri="{FF2B5EF4-FFF2-40B4-BE49-F238E27FC236}">
                <a16:creationId xmlns:a16="http://schemas.microsoft.com/office/drawing/2014/main" id="{BF921656-BAA8-6E84-67E0-466E487EA9C4}"/>
              </a:ext>
            </a:extLst>
          </p:cNvPr>
          <p:cNvSpPr>
            <a:spLocks/>
          </p:cNvSpPr>
          <p:nvPr/>
        </p:nvSpPr>
        <p:spPr bwMode="auto">
          <a:xfrm>
            <a:off x="2362200" y="4572000"/>
            <a:ext cx="280988" cy="1143000"/>
          </a:xfrm>
          <a:prstGeom prst="leftBrace">
            <a:avLst>
              <a:gd name="adj1" fmla="val 8324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44" name="TextBox 2">
            <a:extLst>
              <a:ext uri="{FF2B5EF4-FFF2-40B4-BE49-F238E27FC236}">
                <a16:creationId xmlns:a16="http://schemas.microsoft.com/office/drawing/2014/main" id="{54DFC324-C50B-A30F-C2A1-B91793CCC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727575"/>
            <a:ext cx="1371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Analog INPUTS</a:t>
            </a:r>
          </a:p>
        </p:txBody>
      </p:sp>
      <p:sp>
        <p:nvSpPr>
          <p:cNvPr id="10245" name="Left Brace 7">
            <a:extLst>
              <a:ext uri="{FF2B5EF4-FFF2-40B4-BE49-F238E27FC236}">
                <a16:creationId xmlns:a16="http://schemas.microsoft.com/office/drawing/2014/main" id="{EF7D7F30-5A2A-86E2-6B55-046C797B9F80}"/>
              </a:ext>
            </a:extLst>
          </p:cNvPr>
          <p:cNvSpPr>
            <a:spLocks/>
          </p:cNvSpPr>
          <p:nvPr/>
        </p:nvSpPr>
        <p:spPr bwMode="auto">
          <a:xfrm flipH="1">
            <a:off x="6553200" y="3124200"/>
            <a:ext cx="280988" cy="2551113"/>
          </a:xfrm>
          <a:prstGeom prst="leftBrace">
            <a:avLst>
              <a:gd name="adj1" fmla="val 832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46" name="TextBox 8">
            <a:extLst>
              <a:ext uri="{FF2B5EF4-FFF2-40B4-BE49-F238E27FC236}">
                <a16:creationId xmlns:a16="http://schemas.microsoft.com/office/drawing/2014/main" id="{84799120-A865-66B2-07CA-6266F346D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106863"/>
            <a:ext cx="1828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Digital I\O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>
                <a:solidFill>
                  <a:schemeClr val="tx1"/>
                </a:solidFill>
              </a:rPr>
              <a:t>PWM(3, 5, 6, 9, 10, 11)</a:t>
            </a:r>
          </a:p>
        </p:txBody>
      </p:sp>
      <p:sp>
        <p:nvSpPr>
          <p:cNvPr id="10247" name="Left Brace 9">
            <a:extLst>
              <a:ext uri="{FF2B5EF4-FFF2-40B4-BE49-F238E27FC236}">
                <a16:creationId xmlns:a16="http://schemas.microsoft.com/office/drawing/2014/main" id="{2EC3EF07-048F-2B6E-0B53-C58496238DDD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3169444" y="538957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48" name="TextBox 10">
            <a:extLst>
              <a:ext uri="{FF2B5EF4-FFF2-40B4-BE49-F238E27FC236}">
                <a16:creationId xmlns:a16="http://schemas.microsoft.com/office/drawing/2014/main" id="{0B6FB44D-DCA8-BE62-7B55-E54E315D0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8225" y="6350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PWR IN</a:t>
            </a:r>
            <a:endParaRPr lang="en-US" altLang="en-US" sz="1100" b="1">
              <a:solidFill>
                <a:schemeClr val="tx1"/>
              </a:solidFill>
            </a:endParaRPr>
          </a:p>
        </p:txBody>
      </p:sp>
      <p:sp>
        <p:nvSpPr>
          <p:cNvPr id="10249" name="TextBox 11">
            <a:extLst>
              <a:ext uri="{FF2B5EF4-FFF2-40B4-BE49-F238E27FC236}">
                <a16:creationId xmlns:a16="http://schemas.microsoft.com/office/drawing/2014/main" id="{A9EB7093-1EB0-7090-0715-730CA0CEB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6350"/>
            <a:ext cx="304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USB 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(to Computer)</a:t>
            </a:r>
            <a:endParaRPr lang="en-US" altLang="en-US" sz="1100" b="1">
              <a:solidFill>
                <a:schemeClr val="tx1"/>
              </a:solidFill>
            </a:endParaRPr>
          </a:p>
        </p:txBody>
      </p:sp>
      <p:sp>
        <p:nvSpPr>
          <p:cNvPr id="10250" name="Left Brace 12">
            <a:extLst>
              <a:ext uri="{FF2B5EF4-FFF2-40B4-BE49-F238E27FC236}">
                <a16:creationId xmlns:a16="http://schemas.microsoft.com/office/drawing/2014/main" id="{6FD6C93F-7C66-2BB6-40F8-010F07BB3A6D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269706" y="538957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51" name="Left Brace 13">
            <a:extLst>
              <a:ext uri="{FF2B5EF4-FFF2-40B4-BE49-F238E27FC236}">
                <a16:creationId xmlns:a16="http://schemas.microsoft.com/office/drawing/2014/main" id="{5BFD314E-B537-B1CC-D48E-39D2878AE9AE}"/>
              </a:ext>
            </a:extLst>
          </p:cNvPr>
          <p:cNvSpPr>
            <a:spLocks/>
          </p:cNvSpPr>
          <p:nvPr/>
        </p:nvSpPr>
        <p:spPr bwMode="auto">
          <a:xfrm flipH="1">
            <a:off x="6553200" y="2466975"/>
            <a:ext cx="280988" cy="276225"/>
          </a:xfrm>
          <a:prstGeom prst="leftBrace">
            <a:avLst>
              <a:gd name="adj1" fmla="val 8333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52" name="TextBox 14">
            <a:extLst>
              <a:ext uri="{FF2B5EF4-FFF2-40B4-BE49-F238E27FC236}">
                <a16:creationId xmlns:a16="http://schemas.microsoft.com/office/drawing/2014/main" id="{BA5E5616-448C-AF33-D302-1CFFCB2B6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0" y="2312988"/>
            <a:ext cx="152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SCL\SDA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>
                <a:solidFill>
                  <a:schemeClr val="tx1"/>
                </a:solidFill>
              </a:rPr>
              <a:t>(I2C Bus)</a:t>
            </a:r>
          </a:p>
        </p:txBody>
      </p:sp>
      <p:sp>
        <p:nvSpPr>
          <p:cNvPr id="10253" name="Left Brace 15">
            <a:extLst>
              <a:ext uri="{FF2B5EF4-FFF2-40B4-BE49-F238E27FC236}">
                <a16:creationId xmlns:a16="http://schemas.microsoft.com/office/drawing/2014/main" id="{046315E4-0DCD-6E7A-607F-1A08108015FD}"/>
              </a:ext>
            </a:extLst>
          </p:cNvPr>
          <p:cNvSpPr>
            <a:spLocks/>
          </p:cNvSpPr>
          <p:nvPr/>
        </p:nvSpPr>
        <p:spPr bwMode="auto">
          <a:xfrm>
            <a:off x="2362200" y="3549650"/>
            <a:ext cx="280988" cy="850900"/>
          </a:xfrm>
          <a:prstGeom prst="leftBrace">
            <a:avLst>
              <a:gd name="adj1" fmla="val 834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54" name="TextBox 18">
            <a:extLst>
              <a:ext uri="{FF2B5EF4-FFF2-40B4-BE49-F238E27FC236}">
                <a16:creationId xmlns:a16="http://schemas.microsoft.com/office/drawing/2014/main" id="{5D6607C5-8EB0-8B69-0599-CA8FED7A0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621088"/>
            <a:ext cx="1371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POWER 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200" b="1">
                <a:solidFill>
                  <a:schemeClr val="tx1"/>
                </a:solidFill>
              </a:rPr>
              <a:t>5V / 3.3V / GND</a:t>
            </a:r>
          </a:p>
        </p:txBody>
      </p:sp>
      <p:sp>
        <p:nvSpPr>
          <p:cNvPr id="10255" name="TextBox 19">
            <a:extLst>
              <a:ext uri="{FF2B5EF4-FFF2-40B4-BE49-F238E27FC236}">
                <a16:creationId xmlns:a16="http://schemas.microsoft.com/office/drawing/2014/main" id="{4BC888D1-4000-3D16-3662-4AD69491B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911225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RESET</a:t>
            </a:r>
            <a:endParaRPr lang="en-US" altLang="en-US" sz="1200" b="1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283FE1-6992-E99B-C52F-7451A558DE7C}"/>
              </a:ext>
            </a:extLst>
          </p:cNvPr>
          <p:cNvCxnSpPr/>
          <p:nvPr/>
        </p:nvCxnSpPr>
        <p:spPr bwMode="auto">
          <a:xfrm flipH="1">
            <a:off x="6500813" y="1114425"/>
            <a:ext cx="596900" cy="40957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>
            <a:extLst>
              <a:ext uri="{FF2B5EF4-FFF2-40B4-BE49-F238E27FC236}">
                <a16:creationId xmlns:a16="http://schemas.microsoft.com/office/drawing/2014/main" id="{0452C9D4-6E2E-1071-24C3-E17EE921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244725"/>
            <a:ext cx="321945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82D16-F83A-20C6-34E9-EF364652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Digital Sensors (a.k.a. Switches)</a:t>
            </a:r>
            <a:br>
              <a:rPr lang="en-US" dirty="0"/>
            </a:br>
            <a:r>
              <a:rPr lang="en-US" dirty="0"/>
              <a:t>Add an indicator LED to Pin 13</a:t>
            </a: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8BBE5364-C48F-2CA6-AC46-D71B79A69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2954338"/>
            <a:ext cx="754062" cy="746125"/>
          </a:xfrm>
          <a:prstGeom prst="rect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74757" name="TextBox 3">
            <a:extLst>
              <a:ext uri="{FF2B5EF4-FFF2-40B4-BE49-F238E27FC236}">
                <a16:creationId xmlns:a16="http://schemas.microsoft.com/office/drawing/2014/main" id="{E0ADC636-151F-D91D-0930-68336116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8" y="1582738"/>
            <a:ext cx="2946400" cy="830262"/>
          </a:xfrm>
          <a:prstGeom prst="rect">
            <a:avLst/>
          </a:prstGeom>
          <a:gradFill rotWithShape="0">
            <a:gsLst>
              <a:gs pos="0">
                <a:srgbClr val="E72D2F"/>
              </a:gs>
              <a:gs pos="100000">
                <a:srgbClr val="C00000"/>
              </a:gs>
            </a:gsLst>
            <a:lin ang="5400000"/>
          </a:gra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/>
              <a:t>This is just like our 1</a:t>
            </a:r>
            <a:r>
              <a:rPr lang="en-US" altLang="en-US" baseline="30000"/>
              <a:t>st</a:t>
            </a:r>
            <a:r>
              <a:rPr lang="en-US" altLang="en-US"/>
              <a:t> circuit!</a:t>
            </a:r>
          </a:p>
        </p:txBody>
      </p:sp>
      <p:pic>
        <p:nvPicPr>
          <p:cNvPr id="74758" name="Picture 9">
            <a:extLst>
              <a:ext uri="{FF2B5EF4-FFF2-40B4-BE49-F238E27FC236}">
                <a16:creationId xmlns:a16="http://schemas.microsoft.com/office/drawing/2014/main" id="{D7D29115-C21A-DC78-FDBB-25DADB1E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1965325"/>
            <a:ext cx="5437188" cy="378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71B5581-0780-4C78-9B18-A36A42757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Digital Input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5D506D02-3B87-674C-0CB2-2D7952BF80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8458200" cy="4418013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sz="2400" dirty="0"/>
              <a:t>Connect digital input to your </a:t>
            </a:r>
            <a:r>
              <a:rPr lang="en-US" sz="2400" dirty="0" err="1"/>
              <a:t>Arduino</a:t>
            </a:r>
            <a:r>
              <a:rPr lang="en-US" sz="2400" dirty="0"/>
              <a:t> using Pins # 0 – 13  (Although pins # 0 &amp; 1 are also used for programming)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sz="2400" dirty="0"/>
              <a:t>Digital Input needs a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2400" dirty="0"/>
              <a:t> command:</a:t>
            </a:r>
          </a:p>
          <a:p>
            <a:pPr eaLnBrk="1" hangingPunct="1">
              <a:defRPr/>
            </a:pPr>
            <a:r>
              <a:rPr lang="en-US" sz="2400" b="1" i="1" dirty="0"/>
              <a:t>	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pinNumber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, INPUT); </a:t>
            </a:r>
          </a:p>
          <a:p>
            <a:pPr eaLnBrk="1" hangingPunct="1">
              <a:defRPr/>
            </a:pPr>
            <a:r>
              <a:rPr lang="en-US" sz="2400" dirty="0"/>
              <a:t>	</a:t>
            </a:r>
            <a:r>
              <a:rPr lang="en-US" sz="2400" i="1" dirty="0"/>
              <a:t>Make sure to use ALL CAPS for </a:t>
            </a:r>
            <a:r>
              <a:rPr lang="en-US" sz="2400" b="1" i="1" dirty="0"/>
              <a:t>INPUT</a:t>
            </a:r>
          </a:p>
          <a:p>
            <a:pPr eaLnBrk="1" hangingPunct="1">
              <a:defRPr/>
            </a:pPr>
            <a:endParaRPr lang="en-US" sz="1200" b="1" i="1" dirty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sz="2400" dirty="0"/>
              <a:t>To get a digital reading: </a:t>
            </a:r>
          </a:p>
          <a:p>
            <a:pPr marL="0" indent="0" eaLnBrk="1" hangingPunct="1">
              <a:defRPr/>
            </a:pP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buttonState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pinNumber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sz="1200" b="1" i="1" dirty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sz="2400" dirty="0"/>
              <a:t>Digital Input values are only </a:t>
            </a:r>
            <a:r>
              <a:rPr lang="en-US" sz="2400" b="1" dirty="0"/>
              <a:t>HIGH </a:t>
            </a:r>
            <a:r>
              <a:rPr lang="en-US" sz="2400" dirty="0"/>
              <a:t>(On) or </a:t>
            </a:r>
            <a:r>
              <a:rPr lang="en-US" sz="2400" b="1" dirty="0"/>
              <a:t>LOW </a:t>
            </a:r>
            <a:r>
              <a:rPr lang="en-US" sz="2400" dirty="0"/>
              <a:t>(Off)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F7BD868-1592-2802-AF65-5D867906F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Digital Sensors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A57E658C-284C-75BD-6755-E6EEBAA4DE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/>
              <a:buChar char="•"/>
              <a:defRPr/>
            </a:pPr>
            <a:r>
              <a:rPr lang="en-US" sz="2400" dirty="0"/>
              <a:t>Digital sensors are more straight forward than Analog</a:t>
            </a:r>
          </a:p>
          <a:p>
            <a:pPr marL="0" indent="0" eaLnBrk="1" hangingPunct="1">
              <a:buFont typeface="Times New Roman" charset="0"/>
              <a:buNone/>
              <a:defRPr/>
            </a:pPr>
            <a:endParaRPr lang="en-US" sz="1200" dirty="0"/>
          </a:p>
          <a:p>
            <a:pPr eaLnBrk="1" hangingPunct="1">
              <a:buFont typeface="Arial"/>
              <a:buChar char="•"/>
              <a:defRPr/>
            </a:pPr>
            <a:r>
              <a:rPr lang="en-US" sz="2400" dirty="0"/>
              <a:t>No matter what the sensor there are only two settings: On and Off</a:t>
            </a:r>
          </a:p>
          <a:p>
            <a:pPr marL="0" indent="0" eaLnBrk="1" hangingPunct="1">
              <a:buFont typeface="Times New Roman" charset="0"/>
              <a:buNone/>
              <a:defRPr/>
            </a:pPr>
            <a:endParaRPr lang="en-US" sz="1200" dirty="0"/>
          </a:p>
          <a:p>
            <a:pPr eaLnBrk="1" hangingPunct="1">
              <a:buFont typeface="Arial"/>
              <a:buChar char="•"/>
              <a:defRPr/>
            </a:pPr>
            <a:r>
              <a:rPr lang="en-US" sz="2400" dirty="0"/>
              <a:t>Signal is always either HIGH (On) or LOW (Off)</a:t>
            </a:r>
          </a:p>
          <a:p>
            <a:pPr marL="0" indent="0" eaLnBrk="1" hangingPunct="1">
              <a:buFont typeface="Times New Roman" charset="0"/>
              <a:buNone/>
              <a:defRPr/>
            </a:pPr>
            <a:endParaRPr lang="en-US" sz="1200" dirty="0"/>
          </a:p>
          <a:p>
            <a:pPr eaLnBrk="1" hangingPunct="1">
              <a:buFont typeface="Arial"/>
              <a:buChar char="•"/>
              <a:defRPr/>
            </a:pPr>
            <a:r>
              <a:rPr lang="en-US" sz="2400" dirty="0"/>
              <a:t>Voltage signal for HIGH will be a little less than 5V on your Uno</a:t>
            </a:r>
          </a:p>
          <a:p>
            <a:pPr marL="0" indent="0" eaLnBrk="1" hangingPunct="1">
              <a:buFont typeface="Times New Roman" charset="0"/>
              <a:buNone/>
              <a:defRPr/>
            </a:pPr>
            <a:endParaRPr lang="en-US" sz="1200" dirty="0"/>
          </a:p>
          <a:p>
            <a:pPr eaLnBrk="1" hangingPunct="1">
              <a:buFont typeface="Arial"/>
              <a:buChar char="•"/>
              <a:defRPr/>
            </a:pPr>
            <a:r>
              <a:rPr lang="en-US" sz="2400" dirty="0"/>
              <a:t>Voltage signal for LOW will be 0V on most systems					</a:t>
            </a:r>
          </a:p>
          <a:p>
            <a:pPr eaLnBrk="1" hangingPunct="1">
              <a:buFont typeface="Times New Roman" charset="0"/>
              <a:buNone/>
              <a:defRPr/>
            </a:pP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http://opensourcehardwarejunkies.com/wp-content/uploads/2012/08/digitalRead-descrition.jpg">
            <a:extLst>
              <a:ext uri="{FF2B5EF4-FFF2-40B4-BE49-F238E27FC236}">
                <a16:creationId xmlns:a16="http://schemas.microsoft.com/office/drawing/2014/main" id="{4152636D-EE08-D9D6-EA80-30D72F542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0"/>
            <a:ext cx="8337550" cy="625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1">
            <a:extLst>
              <a:ext uri="{FF2B5EF4-FFF2-40B4-BE49-F238E27FC236}">
                <a16:creationId xmlns:a16="http://schemas.microsoft.com/office/drawing/2014/main" id="{766DD374-4741-5A61-4412-78061214B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6488113"/>
            <a:ext cx="9140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hlinkClick r:id="rId3"/>
              </a:rPr>
              <a:t>http://opensourcehardwarejunkies.com/tutorial-03-digitalread-and-serial-port-communication/</a:t>
            </a:r>
            <a:endParaRPr lang="en-US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opensourcehardwarejunkies.com/wp-content/uploads/2012/09/07-If-Else-Explanation.jpg">
            <a:extLst>
              <a:ext uri="{FF2B5EF4-FFF2-40B4-BE49-F238E27FC236}">
                <a16:creationId xmlns:a16="http://schemas.microsoft.com/office/drawing/2014/main" id="{8A211B23-86D9-0888-B328-5BF9F996D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1203325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7AA00F-646D-1042-D0A9-260701270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Programming:  Conditional Statements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if()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C2DC4-B070-A145-2D41-B5E320A3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828800"/>
            <a:ext cx="7010400" cy="47752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void loop()</a:t>
            </a: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buttonState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(5);</a:t>
            </a: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if(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</a:rPr>
              <a:t>buttonState</a:t>
            </a:r>
            <a:r>
              <a:rPr lang="en-US" sz="2400" i="1" dirty="0">
                <a:latin typeface="Courier New" pitchFamily="49" charset="0"/>
                <a:cs typeface="Courier New" pitchFamily="49" charset="0"/>
              </a:rPr>
              <a:t> == LOW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{	// do something</a:t>
            </a: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else</a:t>
            </a: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{  // do something </a:t>
            </a:r>
            <a:r>
              <a:rPr lang="en-US" sz="2400" b="1" i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9F73B-53CD-15E5-CD25-605346C7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0813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Programming:  Conditional Statements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if()</a:t>
            </a:r>
          </a:p>
        </p:txBody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01BA88C1-5BEA-8886-C993-7A5C25A7E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14500"/>
            <a:ext cx="6553200" cy="4940300"/>
          </a:xfrm>
          <a:prstGeom prst="rect">
            <a:avLst/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79877" name="Picture 4">
            <a:extLst>
              <a:ext uri="{FF2B5EF4-FFF2-40B4-BE49-F238E27FC236}">
                <a16:creationId xmlns:a16="http://schemas.microsoft.com/office/drawing/2014/main" id="{766C11BF-3E4F-0CC2-CFED-150352E63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68513"/>
            <a:ext cx="1600200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8" name="TextBox 4">
            <a:extLst>
              <a:ext uri="{FF2B5EF4-FFF2-40B4-BE49-F238E27FC236}">
                <a16:creationId xmlns:a16="http://schemas.microsoft.com/office/drawing/2014/main" id="{3609E695-F85D-1040-D349-4DB02C56E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3657600"/>
            <a:ext cx="990600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</a:rPr>
              <a:t>DIG INPUT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15-FA73-B475-9C8A-B805E539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0813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Boolean Operators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110AFA5-426B-5BFA-64B4-13EAF8D592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2500" y="2006600"/>
          <a:ext cx="7378700" cy="356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&lt;Boolean&gt;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==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( )</a:t>
                      </a:r>
                      <a:endParaRPr lang="en-US" sz="2800" i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is equal?</a:t>
                      </a:r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!=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( )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is not equal</a:t>
                      </a:r>
                      <a:r>
                        <a:rPr lang="en-US" sz="2800" baseline="0" dirty="0"/>
                        <a:t>?</a:t>
                      </a:r>
                      <a:endParaRPr lang="en-US" sz="2800" dirty="0"/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 ( )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greater than</a:t>
                      </a:r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&gt;=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( )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greater than or equal</a:t>
                      </a:r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&lt; 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( )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less than</a:t>
                      </a:r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&lt;=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( )</a:t>
                      </a:r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less than or equal</a:t>
                      </a:r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AE78-8581-2064-7EB9-201B50E5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Trimpot</a:t>
            </a:r>
            <a:r>
              <a:rPr lang="en-US" dirty="0"/>
              <a:t> (Potentiometer)</a:t>
            </a:r>
            <a:br>
              <a:rPr lang="en-US" dirty="0"/>
            </a:br>
            <a:r>
              <a:rPr lang="en-US" dirty="0"/>
              <a:t>Variable Resistor</a:t>
            </a:r>
          </a:p>
        </p:txBody>
      </p:sp>
      <p:pic>
        <p:nvPicPr>
          <p:cNvPr id="4" name="Picture 2" descr="https://dlnmh9ip6v2uc.cloudfront.net/images/products/9/8/0/6/09806-04.jpg">
            <a:extLst>
              <a:ext uri="{FF2B5EF4-FFF2-40B4-BE49-F238E27FC236}">
                <a16:creationId xmlns:a16="http://schemas.microsoft.com/office/drawing/2014/main" id="{3D6B383B-103A-46EC-8876-7E9D591B9A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81025" y="2171700"/>
            <a:ext cx="5049838" cy="3427413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867436-F56A-11C5-E9F1-640606A07C03}"/>
              </a:ext>
            </a:extLst>
          </p:cNvPr>
          <p:cNvCxnSpPr>
            <a:stCxn id="81926" idx="1"/>
          </p:cNvCxnSpPr>
          <p:nvPr/>
        </p:nvCxnSpPr>
        <p:spPr bwMode="auto">
          <a:xfrm flipH="1">
            <a:off x="4673600" y="3025775"/>
            <a:ext cx="1033463" cy="152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925" name="TextBox 5">
            <a:extLst>
              <a:ext uri="{FF2B5EF4-FFF2-40B4-BE49-F238E27FC236}">
                <a16:creationId xmlns:a16="http://schemas.microsoft.com/office/drawing/2014/main" id="{4CCA3F9D-3E55-E247-47B5-A6CE61E0A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063" y="3602038"/>
            <a:ext cx="1414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wiper</a:t>
            </a:r>
          </a:p>
        </p:txBody>
      </p:sp>
      <p:sp>
        <p:nvSpPr>
          <p:cNvPr id="81926" name="TextBox 6">
            <a:extLst>
              <a:ext uri="{FF2B5EF4-FFF2-40B4-BE49-F238E27FC236}">
                <a16:creationId xmlns:a16="http://schemas.microsoft.com/office/drawing/2014/main" id="{EA922665-1858-A1D1-A449-99DCA88CA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063" y="2611438"/>
            <a:ext cx="14144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fixed</a:t>
            </a:r>
          </a:p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81927" name="TextBox 7">
            <a:extLst>
              <a:ext uri="{FF2B5EF4-FFF2-40B4-BE49-F238E27FC236}">
                <a16:creationId xmlns:a16="http://schemas.microsoft.com/office/drawing/2014/main" id="{249290DE-F361-2838-6775-D5BCB620F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063" y="4265613"/>
            <a:ext cx="14144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fixed</a:t>
            </a:r>
          </a:p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F9A0A5-3ADF-62CF-2EB7-35B6082E84BC}"/>
              </a:ext>
            </a:extLst>
          </p:cNvPr>
          <p:cNvCxnSpPr>
            <a:stCxn id="81927" idx="1"/>
          </p:cNvCxnSpPr>
          <p:nvPr/>
        </p:nvCxnSpPr>
        <p:spPr bwMode="auto">
          <a:xfrm flipH="1" flipV="1">
            <a:off x="4673600" y="4383088"/>
            <a:ext cx="1033463" cy="29845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973D04-A9A9-598B-B878-F388789A09B9}"/>
              </a:ext>
            </a:extLst>
          </p:cNvPr>
          <p:cNvCxnSpPr/>
          <p:nvPr/>
        </p:nvCxnSpPr>
        <p:spPr bwMode="auto">
          <a:xfrm flipH="1" flipV="1">
            <a:off x="4673600" y="3832225"/>
            <a:ext cx="1058863" cy="52388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81930" name="Picture 3">
            <a:extLst>
              <a:ext uri="{FF2B5EF4-FFF2-40B4-BE49-F238E27FC236}">
                <a16:creationId xmlns:a16="http://schemas.microsoft.com/office/drawing/2014/main" id="{250E5C31-FD46-63F9-7B89-F17FAB34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2898775"/>
            <a:ext cx="904875" cy="186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19DD0A-50E6-6BCF-F60A-5A03BD902A0D}"/>
              </a:ext>
            </a:extLst>
          </p:cNvPr>
          <p:cNvCxnSpPr/>
          <p:nvPr/>
        </p:nvCxnSpPr>
        <p:spPr bwMode="auto">
          <a:xfrm flipH="1">
            <a:off x="8026400" y="3832225"/>
            <a:ext cx="711200" cy="0"/>
          </a:xfrm>
          <a:prstGeom prst="straightConnector1">
            <a:avLst/>
          </a:prstGeom>
          <a:solidFill>
            <a:srgbClr val="00B8FF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932" name="Rectangle 23">
            <a:extLst>
              <a:ext uri="{FF2B5EF4-FFF2-40B4-BE49-F238E27FC236}">
                <a16:creationId xmlns:a16="http://schemas.microsoft.com/office/drawing/2014/main" id="{44B7D9BE-E75A-382F-D3F4-65158C68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75" y="2032000"/>
            <a:ext cx="2046288" cy="364331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15322B-E5E1-D7F2-7C3E-7DED8D2F021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413000" y="4552890"/>
            <a:ext cx="927100" cy="400110"/>
          </a:xfrm>
          <a:prstGeom prst="rect">
            <a:avLst/>
          </a:prstGeom>
          <a:blipFill rotWithShape="1">
            <a:blip r:embed="rId2"/>
            <a:stretch>
              <a:fillRect l="-2632" r="-24342" b="-1515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815DF-28E3-A7D1-517E-8120FDA4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Analog Sensors</a:t>
            </a:r>
            <a:br>
              <a:rPr lang="en-US" dirty="0"/>
            </a:br>
            <a:r>
              <a:rPr lang="en-US" sz="2800" dirty="0"/>
              <a:t>3 Pin Potentiometer = var. resistor (</a:t>
            </a:r>
            <a:r>
              <a:rPr lang="en-US" sz="2800" dirty="0">
                <a:hlinkClick r:id="rId3"/>
              </a:rPr>
              <a:t>circuit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i="1" dirty="0"/>
              <a:t>a.k.a. Voltage Divider Circuit</a:t>
            </a:r>
            <a:endParaRPr lang="en-US" sz="3600" i="1" dirty="0"/>
          </a:p>
        </p:txBody>
      </p:sp>
      <p:pic>
        <p:nvPicPr>
          <p:cNvPr id="82948" name="Picture 2">
            <a:extLst>
              <a:ext uri="{FF2B5EF4-FFF2-40B4-BE49-F238E27FC236}">
                <a16:creationId xmlns:a16="http://schemas.microsoft.com/office/drawing/2014/main" id="{D6BF26A9-E05E-94C3-F21F-0E08E7A6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055813"/>
            <a:ext cx="6142037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49" name="TextBox 2">
            <a:extLst>
              <a:ext uri="{FF2B5EF4-FFF2-40B4-BE49-F238E27FC236}">
                <a16:creationId xmlns:a16="http://schemas.microsoft.com/office/drawing/2014/main" id="{B6425128-E029-B00C-B89E-6EF54B4D3CA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670300" y="4114800"/>
            <a:ext cx="9271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</a:rPr>
              <a:t>1.0 V</a:t>
            </a:r>
          </a:p>
        </p:txBody>
      </p:sp>
      <p:sp>
        <p:nvSpPr>
          <p:cNvPr id="82950" name="TextBox 6">
            <a:extLst>
              <a:ext uri="{FF2B5EF4-FFF2-40B4-BE49-F238E27FC236}">
                <a16:creationId xmlns:a16="http://schemas.microsoft.com/office/drawing/2014/main" id="{004642E8-2351-8FDF-921D-1F35F8BCAB6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756400" y="4114800"/>
            <a:ext cx="9271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</a:rPr>
              <a:t>1.0 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76AD7-F383-F9B8-8BE0-770061FFF55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540907" y="4961104"/>
            <a:ext cx="927100" cy="40011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FD46C3-F274-A6B7-2E67-D54CCA9DCCD4}"/>
              </a:ext>
            </a:extLst>
          </p:cNvPr>
          <p:cNvCxnSpPr/>
          <p:nvPr/>
        </p:nvCxnSpPr>
        <p:spPr bwMode="auto">
          <a:xfrm flipH="1">
            <a:off x="2771775" y="3406775"/>
            <a:ext cx="465138" cy="89376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2953" name="TextBox 11">
            <a:extLst>
              <a:ext uri="{FF2B5EF4-FFF2-40B4-BE49-F238E27FC236}">
                <a16:creationId xmlns:a16="http://schemas.microsoft.com/office/drawing/2014/main" id="{6268B927-6265-42A8-A6BE-E2E00C0E3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550" y="2874963"/>
            <a:ext cx="1414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wiper</a:t>
            </a:r>
          </a:p>
        </p:txBody>
      </p:sp>
      <p:sp>
        <p:nvSpPr>
          <p:cNvPr id="82954" name="TextBox 14">
            <a:extLst>
              <a:ext uri="{FF2B5EF4-FFF2-40B4-BE49-F238E27FC236}">
                <a16:creationId xmlns:a16="http://schemas.microsoft.com/office/drawing/2014/main" id="{C9413068-313D-980C-E8E2-99062AE2F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3633788"/>
            <a:ext cx="1414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fixed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>
                <a:solidFill>
                  <a:schemeClr val="tx1"/>
                </a:solidFill>
              </a:rPr>
              <a:t>ends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9E73D5-C60F-9539-AC28-DB478267399D}"/>
              </a:ext>
            </a:extLst>
          </p:cNvPr>
          <p:cNvCxnSpPr/>
          <p:nvPr/>
        </p:nvCxnSpPr>
        <p:spPr bwMode="auto">
          <a:xfrm flipV="1">
            <a:off x="1246188" y="3990975"/>
            <a:ext cx="1031875" cy="12382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23F215-6EE3-9512-3808-D8E3ED2981AB}"/>
              </a:ext>
            </a:extLst>
          </p:cNvPr>
          <p:cNvCxnSpPr/>
          <p:nvPr/>
        </p:nvCxnSpPr>
        <p:spPr bwMode="auto">
          <a:xfrm>
            <a:off x="1246188" y="4159250"/>
            <a:ext cx="1031875" cy="4699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7F5C9-F269-0B97-417C-9D2D76FC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Ohms Law… (just the basics)</a:t>
            </a:r>
            <a:br>
              <a:rPr lang="en-US" dirty="0"/>
            </a:br>
            <a:r>
              <a:rPr lang="en-US" dirty="0"/>
              <a:t>Actually, this is the “voltage divider”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0D08E-8842-574E-39C2-D63272A5A2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dlnmh9ip6v2uc.cloudfront.net/images/products/1/1/0/2/1/11021-02a.jpg">
            <a:extLst>
              <a:ext uri="{FF2B5EF4-FFF2-40B4-BE49-F238E27FC236}">
                <a16:creationId xmlns:a16="http://schemas.microsoft.com/office/drawing/2014/main" id="{ED3BFA17-BCE5-2F7F-F3BD-0E20A976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446088"/>
            <a:ext cx="5857875" cy="585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Left Brace 1">
            <a:extLst>
              <a:ext uri="{FF2B5EF4-FFF2-40B4-BE49-F238E27FC236}">
                <a16:creationId xmlns:a16="http://schemas.microsoft.com/office/drawing/2014/main" id="{9774A57A-7ED1-F995-64D5-DDFA5E6A34C8}"/>
              </a:ext>
            </a:extLst>
          </p:cNvPr>
          <p:cNvSpPr>
            <a:spLocks/>
          </p:cNvSpPr>
          <p:nvPr/>
        </p:nvSpPr>
        <p:spPr bwMode="auto">
          <a:xfrm>
            <a:off x="2362200" y="4572000"/>
            <a:ext cx="280988" cy="1143000"/>
          </a:xfrm>
          <a:prstGeom prst="leftBrace">
            <a:avLst>
              <a:gd name="adj1" fmla="val 8324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1268" name="TextBox 2">
            <a:extLst>
              <a:ext uri="{FF2B5EF4-FFF2-40B4-BE49-F238E27FC236}">
                <a16:creationId xmlns:a16="http://schemas.microsoft.com/office/drawing/2014/main" id="{B8D571AE-B3D9-F918-A798-0FA707E65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727575"/>
            <a:ext cx="1371600" cy="7080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 b="1">
              <a:solidFill>
                <a:schemeClr val="tx1"/>
              </a:solidFill>
            </a:endParaRP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 b="1">
              <a:solidFill>
                <a:schemeClr val="tx1"/>
              </a:solidFill>
            </a:endParaRPr>
          </a:p>
        </p:txBody>
      </p:sp>
      <p:sp>
        <p:nvSpPr>
          <p:cNvPr id="11269" name="Left Brace 7">
            <a:extLst>
              <a:ext uri="{FF2B5EF4-FFF2-40B4-BE49-F238E27FC236}">
                <a16:creationId xmlns:a16="http://schemas.microsoft.com/office/drawing/2014/main" id="{BB44DC87-C93D-2F71-C4D0-8D8BBBE71ED5}"/>
              </a:ext>
            </a:extLst>
          </p:cNvPr>
          <p:cNvSpPr>
            <a:spLocks/>
          </p:cNvSpPr>
          <p:nvPr/>
        </p:nvSpPr>
        <p:spPr bwMode="auto">
          <a:xfrm flipH="1">
            <a:off x="6553200" y="3124200"/>
            <a:ext cx="280988" cy="2551113"/>
          </a:xfrm>
          <a:prstGeom prst="leftBrace">
            <a:avLst>
              <a:gd name="adj1" fmla="val 832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1270" name="TextBox 8">
            <a:extLst>
              <a:ext uri="{FF2B5EF4-FFF2-40B4-BE49-F238E27FC236}">
                <a16:creationId xmlns:a16="http://schemas.microsoft.com/office/drawing/2014/main" id="{76D3336F-910F-7D8B-7B02-EC4E8F68D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106863"/>
            <a:ext cx="1828800" cy="6461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200" b="1">
              <a:solidFill>
                <a:schemeClr val="tx1"/>
              </a:solidFill>
            </a:endParaRP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200" b="1">
              <a:solidFill>
                <a:schemeClr val="tx1"/>
              </a:solidFill>
            </a:endParaRP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200" b="1">
              <a:solidFill>
                <a:schemeClr val="tx1"/>
              </a:solidFill>
            </a:endParaRPr>
          </a:p>
        </p:txBody>
      </p:sp>
      <p:sp>
        <p:nvSpPr>
          <p:cNvPr id="11271" name="Left Brace 9">
            <a:extLst>
              <a:ext uri="{FF2B5EF4-FFF2-40B4-BE49-F238E27FC236}">
                <a16:creationId xmlns:a16="http://schemas.microsoft.com/office/drawing/2014/main" id="{32BB0502-248C-1892-0FE3-07C123B6892C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3169444" y="538957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1272" name="TextBox 10">
            <a:extLst>
              <a:ext uri="{FF2B5EF4-FFF2-40B4-BE49-F238E27FC236}">
                <a16:creationId xmlns:a16="http://schemas.microsoft.com/office/drawing/2014/main" id="{951D6C1E-07DE-23DA-93AC-172CC8561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8225" y="6350"/>
            <a:ext cx="1981200" cy="5857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600" b="1">
              <a:solidFill>
                <a:schemeClr val="tx1"/>
              </a:solidFill>
            </a:endParaRP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600" b="1">
              <a:solidFill>
                <a:schemeClr val="tx1"/>
              </a:solidFill>
            </a:endParaRPr>
          </a:p>
        </p:txBody>
      </p:sp>
      <p:sp>
        <p:nvSpPr>
          <p:cNvPr id="11273" name="TextBox 11">
            <a:extLst>
              <a:ext uri="{FF2B5EF4-FFF2-40B4-BE49-F238E27FC236}">
                <a16:creationId xmlns:a16="http://schemas.microsoft.com/office/drawing/2014/main" id="{1440658F-5D9C-8E24-08B7-5044FB17C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-219075"/>
            <a:ext cx="1952625" cy="6461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 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600" b="1">
              <a:solidFill>
                <a:schemeClr val="tx1"/>
              </a:solidFill>
            </a:endParaRPr>
          </a:p>
        </p:txBody>
      </p:sp>
      <p:sp>
        <p:nvSpPr>
          <p:cNvPr id="11274" name="Left Brace 12">
            <a:extLst>
              <a:ext uri="{FF2B5EF4-FFF2-40B4-BE49-F238E27FC236}">
                <a16:creationId xmlns:a16="http://schemas.microsoft.com/office/drawing/2014/main" id="{A6FEE8F8-9A8F-214A-3389-0448F3D3FFDF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269706" y="397669"/>
            <a:ext cx="280988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1275" name="Left Brace 13">
            <a:extLst>
              <a:ext uri="{FF2B5EF4-FFF2-40B4-BE49-F238E27FC236}">
                <a16:creationId xmlns:a16="http://schemas.microsoft.com/office/drawing/2014/main" id="{17BBB510-FF1E-3C67-785F-D3752C0DD293}"/>
              </a:ext>
            </a:extLst>
          </p:cNvPr>
          <p:cNvSpPr>
            <a:spLocks/>
          </p:cNvSpPr>
          <p:nvPr/>
        </p:nvSpPr>
        <p:spPr bwMode="auto">
          <a:xfrm flipH="1">
            <a:off x="6553200" y="2466975"/>
            <a:ext cx="280988" cy="276225"/>
          </a:xfrm>
          <a:prstGeom prst="leftBrace">
            <a:avLst>
              <a:gd name="adj1" fmla="val 8333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1276" name="TextBox 14">
            <a:extLst>
              <a:ext uri="{FF2B5EF4-FFF2-40B4-BE49-F238E27FC236}">
                <a16:creationId xmlns:a16="http://schemas.microsoft.com/office/drawing/2014/main" id="{08914AB0-27EB-45A2-6650-D77D04E81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0" y="2254250"/>
            <a:ext cx="1524000" cy="708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 b="1">
              <a:solidFill>
                <a:schemeClr val="tx1"/>
              </a:solidFill>
            </a:endParaRP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 b="1">
              <a:solidFill>
                <a:schemeClr val="tx1"/>
              </a:solidFill>
            </a:endParaRPr>
          </a:p>
        </p:txBody>
      </p:sp>
      <p:sp>
        <p:nvSpPr>
          <p:cNvPr id="11277" name="Left Brace 15">
            <a:extLst>
              <a:ext uri="{FF2B5EF4-FFF2-40B4-BE49-F238E27FC236}">
                <a16:creationId xmlns:a16="http://schemas.microsoft.com/office/drawing/2014/main" id="{450BB0B7-A31B-21BE-1F25-2A9A7845069F}"/>
              </a:ext>
            </a:extLst>
          </p:cNvPr>
          <p:cNvSpPr>
            <a:spLocks/>
          </p:cNvSpPr>
          <p:nvPr/>
        </p:nvSpPr>
        <p:spPr bwMode="auto">
          <a:xfrm>
            <a:off x="2362200" y="3549650"/>
            <a:ext cx="280988" cy="850900"/>
          </a:xfrm>
          <a:prstGeom prst="leftBrace">
            <a:avLst>
              <a:gd name="adj1" fmla="val 834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1278" name="TextBox 18">
            <a:extLst>
              <a:ext uri="{FF2B5EF4-FFF2-40B4-BE49-F238E27FC236}">
                <a16:creationId xmlns:a16="http://schemas.microsoft.com/office/drawing/2014/main" id="{9A74C732-0374-4394-B584-F3947CE20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621088"/>
            <a:ext cx="1371600" cy="7080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 b="1">
              <a:solidFill>
                <a:schemeClr val="tx1"/>
              </a:solidFill>
            </a:endParaRP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 b="1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E8827B-21E9-32A7-78B0-5C752DAE5A8D}"/>
              </a:ext>
            </a:extLst>
          </p:cNvPr>
          <p:cNvCxnSpPr/>
          <p:nvPr/>
        </p:nvCxnSpPr>
        <p:spPr bwMode="auto">
          <a:xfrm flipH="1">
            <a:off x="6500813" y="1114425"/>
            <a:ext cx="596900" cy="40957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280" name="TextBox 19">
            <a:extLst>
              <a:ext uri="{FF2B5EF4-FFF2-40B4-BE49-F238E27FC236}">
                <a16:creationId xmlns:a16="http://schemas.microsoft.com/office/drawing/2014/main" id="{277B990D-066E-50EC-253C-79F279C29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809625"/>
            <a:ext cx="1524000" cy="4603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6D0A-C27F-7D9E-EFE4-2484827B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analogRead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ABC2-C7E8-F108-0FD8-862824CF7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Arduino</a:t>
            </a:r>
            <a:r>
              <a:rPr lang="en-US" dirty="0"/>
              <a:t> uses a 10-bit A/D Converter:</a:t>
            </a:r>
          </a:p>
          <a:p>
            <a:pPr marL="457200" indent="-457200" eaLnBrk="1" hangingPunct="1">
              <a:buFont typeface="Arial" charset="0"/>
              <a:buChar char="•"/>
              <a:defRPr/>
            </a:pPr>
            <a:r>
              <a:rPr lang="en-US" dirty="0"/>
              <a:t>this means that you get input values from 0 to 1023</a:t>
            </a:r>
          </a:p>
          <a:p>
            <a:pPr marL="857250" lvl="1" indent="-457200" eaLnBrk="1" hangingPunct="1">
              <a:buFont typeface="Arial" charset="0"/>
              <a:buChar char="•"/>
              <a:defRPr/>
            </a:pPr>
            <a:r>
              <a:rPr lang="en-US" dirty="0"/>
              <a:t>0 V </a:t>
            </a:r>
            <a:r>
              <a:rPr lang="en-US" dirty="0">
                <a:sym typeface="Wingdings" pitchFamily="2" charset="2"/>
              </a:rPr>
              <a:t> 0</a:t>
            </a:r>
            <a:endParaRPr lang="en-US" dirty="0"/>
          </a:p>
          <a:p>
            <a:pPr marL="857250" lvl="1" indent="-457200" eaLnBrk="1" hangingPunct="1">
              <a:buFont typeface="Arial" charset="0"/>
              <a:buChar char="•"/>
              <a:defRPr/>
            </a:pPr>
            <a:r>
              <a:rPr lang="en-US" dirty="0"/>
              <a:t>5 V </a:t>
            </a:r>
            <a:r>
              <a:rPr lang="en-US" dirty="0">
                <a:sym typeface="Wingdings" pitchFamily="2" charset="2"/>
              </a:rPr>
              <a:t> 1023</a:t>
            </a:r>
          </a:p>
          <a:p>
            <a:pPr marL="0" indent="0" eaLnBrk="1" hangingPunct="1">
              <a:defRPr/>
            </a:pPr>
            <a:r>
              <a:rPr lang="en-US" dirty="0">
                <a:sym typeface="Wingdings" pitchFamily="2" charset="2"/>
              </a:rPr>
              <a:t>Ex:</a:t>
            </a:r>
          </a:p>
          <a:p>
            <a:pPr marL="0" indent="0" eaLnBrk="1" hangingPunct="1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	</a:t>
            </a:r>
            <a:r>
              <a:rPr lang="en-US" sz="24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int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sensorValue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</a:t>
            </a:r>
            <a:r>
              <a:rPr lang="en-US" sz="24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analogRead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(A0);</a:t>
            </a:r>
          </a:p>
          <a:p>
            <a:pPr marL="857250" lvl="1" indent="-457200" eaLnBrk="1" hangingPunct="1">
              <a:buFont typeface="Arial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F02FB5F-192C-FE7F-C9CA-D3B759A6E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Using Serial Communication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3F6907D1-891A-4981-9F81-6F69CC9A89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indent="-341313" algn="ctr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400" b="1" dirty="0"/>
              <a:t>Method used to transfer data between two devices.</a:t>
            </a:r>
          </a:p>
        </p:txBody>
      </p:sp>
      <p:sp>
        <p:nvSpPr>
          <p:cNvPr id="86020" name="Rectangle 1">
            <a:extLst>
              <a:ext uri="{FF2B5EF4-FFF2-40B4-BE49-F238E27FC236}">
                <a16:creationId xmlns:a16="http://schemas.microsoft.com/office/drawing/2014/main" id="{254F098D-5665-C667-5283-C41C59F2F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0" y="5137150"/>
            <a:ext cx="5276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341313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</a:rPr>
              <a:t>Arduino dedicates Digital I/O pin # 0 to receiving and Digital I/O pin #1 to transmit.</a:t>
            </a:r>
          </a:p>
        </p:txBody>
      </p:sp>
      <p:pic>
        <p:nvPicPr>
          <p:cNvPr id="86021" name="Picture 2" descr="http://www.ladyada.net/images/arduino/serialdata.gif">
            <a:extLst>
              <a:ext uri="{FF2B5EF4-FFF2-40B4-BE49-F238E27FC236}">
                <a16:creationId xmlns:a16="http://schemas.microsoft.com/office/drawing/2014/main" id="{614A2175-5D08-C9FF-9F4F-6D59A665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6" b="32362"/>
          <a:stretch>
            <a:fillRect/>
          </a:stretch>
        </p:blipFill>
        <p:spPr bwMode="auto">
          <a:xfrm>
            <a:off x="3176588" y="2693988"/>
            <a:ext cx="25495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4" descr="http://robosavvy.com/store/images/sparkfun/11575-01.jpg">
            <a:extLst>
              <a:ext uri="{FF2B5EF4-FFF2-40B4-BE49-F238E27FC236}">
                <a16:creationId xmlns:a16="http://schemas.microsoft.com/office/drawing/2014/main" id="{69507EC1-2559-97BB-4FA3-DC9940AF8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4530" flipV="1">
            <a:off x="136525" y="4691063"/>
            <a:ext cx="1905000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6" descr="https://dlnmh9ip6v2uc.cloudfront.net/images/products/1/1/3/0/1/11301-01_i_ma.jpg">
            <a:extLst>
              <a:ext uri="{FF2B5EF4-FFF2-40B4-BE49-F238E27FC236}">
                <a16:creationId xmlns:a16="http://schemas.microsoft.com/office/drawing/2014/main" id="{499D6CFE-E5D3-4038-1ED8-39486185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4382" flipV="1">
            <a:off x="1530350" y="3948113"/>
            <a:ext cx="17907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4" name="Rectangle 7">
            <a:extLst>
              <a:ext uri="{FF2B5EF4-FFF2-40B4-BE49-F238E27FC236}">
                <a16:creationId xmlns:a16="http://schemas.microsoft.com/office/drawing/2014/main" id="{3F146B42-645B-33F2-CB81-087829363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838" y="2730500"/>
            <a:ext cx="5756275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indent="-341313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00000"/>
              <a:buFont typeface="Times New Roman" panose="02020603050405020304" pitchFamily="18" charset="0"/>
              <a:buNone/>
            </a:pPr>
            <a:r>
              <a:rPr lang="en-US" altLang="en-US" sz="1800">
                <a:solidFill>
                  <a:schemeClr val="tx1"/>
                </a:solidFill>
              </a:rPr>
              <a:t>Data passes between the computer and Arduino through the USB cable. Data is transmitted as zeros (‘0’) and ones (‘1’) sequentially.</a:t>
            </a:r>
          </a:p>
        </p:txBody>
      </p:sp>
      <p:sp>
        <p:nvSpPr>
          <p:cNvPr id="86025" name="Up-Down Arrow 2">
            <a:extLst>
              <a:ext uri="{FF2B5EF4-FFF2-40B4-BE49-F238E27FC236}">
                <a16:creationId xmlns:a16="http://schemas.microsoft.com/office/drawing/2014/main" id="{1AC74814-7199-ADD3-4D1E-46159AF3E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4313238"/>
            <a:ext cx="438150" cy="1177925"/>
          </a:xfrm>
          <a:prstGeom prst="upDownArrow">
            <a:avLst>
              <a:gd name="adj1" fmla="val 50000"/>
              <a:gd name="adj2" fmla="val 49972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86026" name="Picture 10" descr="http://www.clker.com/cliparts/E/e/O/w/p/G/happy-computer-screen-md.png">
            <a:extLst>
              <a:ext uri="{FF2B5EF4-FFF2-40B4-BE49-F238E27FC236}">
                <a16:creationId xmlns:a16="http://schemas.microsoft.com/office/drawing/2014/main" id="{7EBBC138-6F14-9558-9C55-E74E03A05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743200"/>
            <a:ext cx="2265362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61E5-616B-23F4-BA83-FA638557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Serial Monitor &amp; </a:t>
            </a:r>
            <a:r>
              <a:rPr lang="en-US" dirty="0" err="1"/>
              <a:t>analogRead</a:t>
            </a:r>
            <a:r>
              <a:rPr lang="en-US" dirty="0"/>
              <a:t>()</a:t>
            </a:r>
          </a:p>
        </p:txBody>
      </p:sp>
      <p:pic>
        <p:nvPicPr>
          <p:cNvPr id="87043" name="Picture 2">
            <a:extLst>
              <a:ext uri="{FF2B5EF4-FFF2-40B4-BE49-F238E27FC236}">
                <a16:creationId xmlns:a16="http://schemas.microsoft.com/office/drawing/2014/main" id="{86BB3DFE-1AA7-538E-7ED8-BAEF422AE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436688"/>
            <a:ext cx="5738812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C10A331-05E0-732E-3F37-FE88C1DE596D}"/>
              </a:ext>
            </a:extLst>
          </p:cNvPr>
          <p:cNvGrpSpPr>
            <a:grpSpLocks/>
          </p:cNvGrpSpPr>
          <p:nvPr/>
        </p:nvGrpSpPr>
        <p:grpSpPr bwMode="auto">
          <a:xfrm>
            <a:off x="588963" y="4211638"/>
            <a:ext cx="5867400" cy="830262"/>
            <a:chOff x="1925864" y="4211109"/>
            <a:chExt cx="5868306" cy="830997"/>
          </a:xfrm>
        </p:grpSpPr>
        <p:sp>
          <p:nvSpPr>
            <p:cNvPr id="87051" name="Rectangle 2">
              <a:extLst>
                <a:ext uri="{FF2B5EF4-FFF2-40B4-BE49-F238E27FC236}">
                  <a16:creationId xmlns:a16="http://schemas.microsoft.com/office/drawing/2014/main" id="{5A1FBF03-CD70-73CE-D787-928D86BCE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5864" y="4489448"/>
              <a:ext cx="1683657" cy="274320"/>
            </a:xfrm>
            <a:prstGeom prst="rect">
              <a:avLst/>
            </a:prstGeom>
            <a:noFill/>
            <a:ln w="38100">
              <a:solidFill>
                <a:srgbClr val="E72D2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935BFD9-D3E1-2390-0CA7-DC58B461C50E}"/>
                </a:ext>
              </a:extLst>
            </p:cNvPr>
            <p:cNvCxnSpPr/>
            <p:nvPr/>
          </p:nvCxnSpPr>
          <p:spPr bwMode="auto">
            <a:xfrm flipH="1">
              <a:off x="3608874" y="4627402"/>
              <a:ext cx="943121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7053" name="TextBox 6">
              <a:extLst>
                <a:ext uri="{FF2B5EF4-FFF2-40B4-BE49-F238E27FC236}">
                  <a16:creationId xmlns:a16="http://schemas.microsoft.com/office/drawing/2014/main" id="{9418650B-8B86-2103-4073-1598687DE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8113" y="4211109"/>
              <a:ext cx="310605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>
                  <a:solidFill>
                    <a:schemeClr val="tx1"/>
                  </a:solidFill>
                </a:rPr>
                <a:t>Initializes the Serial Communication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DE628B-2FC9-228F-B3A4-546433A80456}"/>
              </a:ext>
            </a:extLst>
          </p:cNvPr>
          <p:cNvGrpSpPr>
            <a:grpSpLocks/>
          </p:cNvGrpSpPr>
          <p:nvPr/>
        </p:nvGrpSpPr>
        <p:grpSpPr bwMode="auto">
          <a:xfrm>
            <a:off x="1925638" y="4764088"/>
            <a:ext cx="5868987" cy="1228725"/>
            <a:chOff x="1925864" y="4763768"/>
            <a:chExt cx="5868307" cy="122952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A775BE3-7973-B43D-652C-AA0426D6204D}"/>
                </a:ext>
              </a:extLst>
            </p:cNvPr>
            <p:cNvCxnSpPr>
              <a:stCxn id="87050" idx="1"/>
            </p:cNvCxnSpPr>
            <p:nvPr/>
          </p:nvCxnSpPr>
          <p:spPr bwMode="auto">
            <a:xfrm flipH="1" flipV="1">
              <a:off x="1925864" y="4763768"/>
              <a:ext cx="2761930" cy="999187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7050" name="TextBox 11">
              <a:extLst>
                <a:ext uri="{FF2B5EF4-FFF2-40B4-BE49-F238E27FC236}">
                  <a16:creationId xmlns:a16="http://schemas.microsoft.com/office/drawing/2014/main" id="{4729CB34-D513-F61A-558E-1267F5D56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8114" y="5531628"/>
              <a:ext cx="310605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>
                  <a:solidFill>
                    <a:schemeClr val="tx1"/>
                  </a:solidFill>
                </a:rPr>
                <a:t>9600 baud data rate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2BB91E-6229-891F-2AEB-4DE760DE8D50}"/>
              </a:ext>
            </a:extLst>
          </p:cNvPr>
          <p:cNvGrpSpPr>
            <a:grpSpLocks/>
          </p:cNvGrpSpPr>
          <p:nvPr/>
        </p:nvGrpSpPr>
        <p:grpSpPr bwMode="auto">
          <a:xfrm>
            <a:off x="3009900" y="5962650"/>
            <a:ext cx="5413375" cy="625475"/>
            <a:chOff x="3009447" y="5963157"/>
            <a:chExt cx="5413830" cy="6249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A3A73D-1E1C-2AB1-3C86-8E6A387A05EB}"/>
                </a:ext>
              </a:extLst>
            </p:cNvPr>
            <p:cNvCxnSpPr/>
            <p:nvPr/>
          </p:nvCxnSpPr>
          <p:spPr bwMode="auto">
            <a:xfrm flipH="1" flipV="1">
              <a:off x="3009447" y="5963157"/>
              <a:ext cx="1894047" cy="39335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7048" name="TextBox 17">
              <a:extLst>
                <a:ext uri="{FF2B5EF4-FFF2-40B4-BE49-F238E27FC236}">
                  <a16:creationId xmlns:a16="http://schemas.microsoft.com/office/drawing/2014/main" id="{3F1722C8-0B4C-D7B7-A4EB-24A8DD2FF5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3561" y="6126424"/>
              <a:ext cx="3519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>
                  <a:solidFill>
                    <a:schemeClr val="tx1"/>
                  </a:solidFill>
                </a:rPr>
                <a:t>prints data to serial bus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A55F-BA3F-3724-9B02-865A7CF5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Serial Monitor &amp; </a:t>
            </a:r>
            <a:r>
              <a:rPr lang="en-US" dirty="0" err="1"/>
              <a:t>analogRead</a:t>
            </a:r>
            <a:r>
              <a:rPr lang="en-US" dirty="0"/>
              <a:t>()</a:t>
            </a:r>
          </a:p>
        </p:txBody>
      </p:sp>
      <p:pic>
        <p:nvPicPr>
          <p:cNvPr id="88067" name="Picture 2">
            <a:extLst>
              <a:ext uri="{FF2B5EF4-FFF2-40B4-BE49-F238E27FC236}">
                <a16:creationId xmlns:a16="http://schemas.microsoft.com/office/drawing/2014/main" id="{5B1DF421-C730-608F-B901-7157AD29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436688"/>
            <a:ext cx="5738812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238BB63-4201-55C3-C782-813CD8215DD8}"/>
              </a:ext>
            </a:extLst>
          </p:cNvPr>
          <p:cNvGrpSpPr>
            <a:grpSpLocks/>
          </p:cNvGrpSpPr>
          <p:nvPr/>
        </p:nvGrpSpPr>
        <p:grpSpPr bwMode="auto">
          <a:xfrm>
            <a:off x="5403850" y="1662113"/>
            <a:ext cx="3740150" cy="1200150"/>
            <a:chOff x="5403469" y="1662641"/>
            <a:chExt cx="3740531" cy="1200329"/>
          </a:xfrm>
        </p:grpSpPr>
        <p:sp>
          <p:nvSpPr>
            <p:cNvPr id="88069" name="Rectangle 3">
              <a:extLst>
                <a:ext uri="{FF2B5EF4-FFF2-40B4-BE49-F238E27FC236}">
                  <a16:creationId xmlns:a16="http://schemas.microsoft.com/office/drawing/2014/main" id="{430838A8-579B-43DC-98A4-9C066D00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469" y="1933121"/>
              <a:ext cx="677490" cy="51435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F968D27-5345-8123-8A59-79D5431E2609}"/>
                </a:ext>
              </a:extLst>
            </p:cNvPr>
            <p:cNvCxnSpPr/>
            <p:nvPr/>
          </p:nvCxnSpPr>
          <p:spPr bwMode="auto">
            <a:xfrm flipH="1">
              <a:off x="6119505" y="2213585"/>
              <a:ext cx="765253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071" name="TextBox 9">
              <a:extLst>
                <a:ext uri="{FF2B5EF4-FFF2-40B4-BE49-F238E27FC236}">
                  <a16:creationId xmlns:a16="http://schemas.microsoft.com/office/drawing/2014/main" id="{E6A8E749-C322-B74E-7360-8D4B858F76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4161" y="1662641"/>
              <a:ext cx="2259839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>
                  <a:solidFill>
                    <a:schemeClr val="tx1"/>
                  </a:solidFill>
                </a:rPr>
                <a:t>Opens up a Serial Terminal Window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E062-9E45-20E9-7F63-CB9FC467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Analog Sensors</a:t>
            </a:r>
            <a:br>
              <a:rPr lang="en-US" dirty="0"/>
            </a:br>
            <a:r>
              <a:rPr lang="en-US" dirty="0"/>
              <a:t>2 Pin Analog Sensors = var. resistor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9DAA9-927E-51C7-E231-3E996FB2DF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sz="2400"/>
              <a:t>Take two sensors -- Use the Serial Monitor and find the range of input values you get for each sensor.</a:t>
            </a:r>
          </a:p>
          <a:p>
            <a:pPr marL="0" indent="0" eaLnBrk="1" hangingPunct="1">
              <a:defRPr/>
            </a:pPr>
            <a:endParaRPr lang="en-US"/>
          </a:p>
          <a:p>
            <a:pPr marL="0" indent="0" eaLnBrk="1" hangingPunct="1">
              <a:defRPr/>
            </a:pPr>
            <a:r>
              <a:rPr lang="en-US" sz="2000"/>
              <a:t>MaxAnalogRead = _________</a:t>
            </a:r>
          </a:p>
          <a:p>
            <a:pPr marL="0" indent="0" eaLnBrk="1" hangingPunct="1">
              <a:defRPr/>
            </a:pPr>
            <a:endParaRPr lang="en-US" sz="2000"/>
          </a:p>
          <a:p>
            <a:pPr marL="0" indent="0" eaLnBrk="1" hangingPunct="1">
              <a:defRPr/>
            </a:pPr>
            <a:r>
              <a:rPr lang="en-US" sz="2000"/>
              <a:t>MinAnalogRead = _________</a:t>
            </a:r>
          </a:p>
        </p:txBody>
      </p:sp>
      <p:pic>
        <p:nvPicPr>
          <p:cNvPr id="89092" name="Picture 2">
            <a:extLst>
              <a:ext uri="{FF2B5EF4-FFF2-40B4-BE49-F238E27FC236}">
                <a16:creationId xmlns:a16="http://schemas.microsoft.com/office/drawing/2014/main" id="{FBC56B39-D231-006D-94B7-6AC4E2140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8" y="1800225"/>
            <a:ext cx="3125787" cy="48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093" name="Rectangle 2">
            <a:extLst>
              <a:ext uri="{FF2B5EF4-FFF2-40B4-BE49-F238E27FC236}">
                <a16:creationId xmlns:a16="http://schemas.microsoft.com/office/drawing/2014/main" id="{CCC700F5-984F-9E12-A887-357D9BD5C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4605338"/>
            <a:ext cx="434975" cy="3587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89094" name="Rectangle 4">
            <a:extLst>
              <a:ext uri="{FF2B5EF4-FFF2-40B4-BE49-F238E27FC236}">
                <a16:creationId xmlns:a16="http://schemas.microsoft.com/office/drawing/2014/main" id="{1088DE69-FB68-28CA-3C50-93CAC1FB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75" y="4232275"/>
            <a:ext cx="755650" cy="990600"/>
          </a:xfrm>
          <a:prstGeom prst="rect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89095" name="Picture 2" descr="https://dlnmh9ip6v2uc.cloudfront.net/images/products/9/0/8/8/09088-02-L.jpg">
            <a:extLst>
              <a:ext uri="{FF2B5EF4-FFF2-40B4-BE49-F238E27FC236}">
                <a16:creationId xmlns:a16="http://schemas.microsoft.com/office/drawing/2014/main" id="{4512100F-6B5A-79F2-D8D7-B2367E8D9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825" y="1549400"/>
            <a:ext cx="1809750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6" name="Picture 4" descr="https://dlnmh9ip6v2uc.cloudfront.net/images/products/8/6/0/6/08606-03-L.jpg">
            <a:extLst>
              <a:ext uri="{FF2B5EF4-FFF2-40B4-BE49-F238E27FC236}">
                <a16:creationId xmlns:a16="http://schemas.microsoft.com/office/drawing/2014/main" id="{24C08893-447B-FA07-5427-700F72CA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457575"/>
            <a:ext cx="1563688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7" name="Picture 4" descr="https://dlnmh9ip6v2uc.cloudfront.net/images/products/9/3/7/5/09375-1.jpg">
            <a:extLst>
              <a:ext uri="{FF2B5EF4-FFF2-40B4-BE49-F238E27FC236}">
                <a16:creationId xmlns:a16="http://schemas.microsoft.com/office/drawing/2014/main" id="{DEEC66F9-F37D-3E51-F4F0-B003061F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4113"/>
            <a:ext cx="191135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7F6B7D-55A1-CEA9-7D47-8F618AAC247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625278" y="3210803"/>
            <a:ext cx="927100" cy="40011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F03170E4-DEF9-9602-E815-337D28FE7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Analog Sensors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48163070-5935-2C7F-DBA2-7EBE9BCFA2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 New Roman" charset="0"/>
              <a:buNone/>
              <a:defRPr/>
            </a:pPr>
            <a:r>
              <a:rPr lang="en-US" sz="3600" dirty="0"/>
              <a:t>Examples:</a:t>
            </a:r>
            <a:r>
              <a:rPr lang="en-US" sz="2400" dirty="0"/>
              <a:t>					</a:t>
            </a:r>
          </a:p>
          <a:p>
            <a:pPr eaLnBrk="1" hangingPunct="1">
              <a:buFont typeface="Times New Roman" charset="0"/>
              <a:buNone/>
              <a:defRPr/>
            </a:pP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C2E150-3FE7-6BA6-52BF-BFF1564C183D}"/>
              </a:ext>
            </a:extLst>
          </p:cNvPr>
          <p:cNvGraphicFramePr>
            <a:graphicFrameLocks noGrp="1"/>
          </p:cNvGraphicFramePr>
          <p:nvPr/>
        </p:nvGraphicFramePr>
        <p:xfrm>
          <a:off x="1727200" y="2587625"/>
          <a:ext cx="5951538" cy="29448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75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5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6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Sensors</a:t>
                      </a:r>
                      <a:endParaRPr lang="en-US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Variables</a:t>
                      </a:r>
                      <a:endParaRPr lang="en-US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Mic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soundVolume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Photoresistor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lightLevel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Potentiometer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dialPosition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Temp Sensor</a:t>
                      </a:r>
                      <a:endParaRPr lang="en-US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temperature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Flex Sensor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bend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Accelerometer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tilt/acceleration</a:t>
                      </a:r>
                      <a:endParaRPr lang="en-US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54106A5-4847-9DD8-4A8E-D2B037E265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Additional Serial Communication</a:t>
            </a:r>
            <a:br>
              <a:rPr lang="en-US" dirty="0"/>
            </a:br>
            <a:r>
              <a:rPr lang="en-US" dirty="0"/>
              <a:t>Sending a Message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871EBA9-4501-F74E-4607-C3E8FDFD14C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indent="-341313" algn="ctr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sz="15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loop ( ) 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“Hands on “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Learning </a:t>
            </a:r>
            <a:r>
              <a:rPr lang="en-US" alt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;</a:t>
            </a:r>
          </a:p>
          <a:p>
            <a:pPr indent="-341313" eaLnBrk="1" hangingPunct="1">
              <a:buClrTx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 Fun!!!</a:t>
            </a:r>
            <a:r>
              <a:rPr lang="en-US" alt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39F0AFC5-8D5D-6FE7-0F64-F12A31070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66738"/>
            <a:ext cx="5934075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15BF47E-ABDA-B336-7FCC-79941789ED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Serial Communication:</a:t>
            </a:r>
            <a:br>
              <a:rPr lang="en-US" dirty="0"/>
            </a:br>
            <a:r>
              <a:rPr lang="en-US" dirty="0"/>
              <a:t>Serial Debugging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955BDB7-81BF-A4E5-15D7-97060747355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2286000"/>
            <a:ext cx="6454775" cy="2597150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 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xVar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10;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alt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xVar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is </a:t>
            </a:r>
            <a:r>
              <a:rPr lang="en-US" alt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 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xVar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 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BB4B55-10A2-56EF-26F4-CF4A3483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3922713"/>
            <a:ext cx="3802062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65B33DB-A17E-0E73-B38C-687BD8C875F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Serial Communication:</a:t>
            </a:r>
            <a:br>
              <a:rPr lang="en-US" dirty="0"/>
            </a:br>
            <a:r>
              <a:rPr lang="en-US" dirty="0"/>
              <a:t>Serial Troubleshooting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74E05E1-6747-CB37-8B66-176951E213D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2286000"/>
            <a:ext cx="5827713" cy="2227263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void loop ( ) 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Digital pin 9: </a:t>
            </a:r>
            <a:r>
              <a:rPr lang="en-US" alt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(9));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740210-D53E-D535-1481-44C20608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3922713"/>
            <a:ext cx="3803650" cy="269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B27F-97B7-EFA0-84B5-5610AAFC9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Go ahead and plug your board in!</a:t>
            </a:r>
          </a:p>
        </p:txBody>
      </p:sp>
      <p:pic>
        <p:nvPicPr>
          <p:cNvPr id="12291" name="Picture 2" descr="https://dlnmh9ip6v2uc.cloudfront.net/images/products/1/1/3/0/1/11301-01.jpg">
            <a:extLst>
              <a:ext uri="{FF2B5EF4-FFF2-40B4-BE49-F238E27FC236}">
                <a16:creationId xmlns:a16="http://schemas.microsoft.com/office/drawing/2014/main" id="{A7627C8C-F799-2C03-544A-C518FC93D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8" y="2963863"/>
            <a:ext cx="156527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3">
            <a:extLst>
              <a:ext uri="{FF2B5EF4-FFF2-40B4-BE49-F238E27FC236}">
                <a16:creationId xmlns:a16="http://schemas.microsoft.com/office/drawing/2014/main" id="{52C6D1E8-E241-0974-9999-2980C0C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197100"/>
            <a:ext cx="2405063" cy="30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7" descr="http://us.123rf.com/400wm/400/400/daboost/daboost1102/daboost110200032/8948217-3d-laptop-computer-isolated-on-white-with-clipping-path.jpg">
            <a:extLst>
              <a:ext uri="{FF2B5EF4-FFF2-40B4-BE49-F238E27FC236}">
                <a16:creationId xmlns:a16="http://schemas.microsoft.com/office/drawing/2014/main" id="{5C2426B3-31B7-19B0-7A4C-04D26E9CA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50" y="2667000"/>
            <a:ext cx="32448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E383EF06-4D00-163F-4E2D-E79B47BC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5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290" name="Rectangle 2">
            <a:extLst>
              <a:ext uri="{FF2B5EF4-FFF2-40B4-BE49-F238E27FC236}">
                <a16:creationId xmlns:a16="http://schemas.microsoft.com/office/drawing/2014/main" id="{BC50A90D-73D8-7B2F-DE1C-18970A18C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962400"/>
            <a:ext cx="7772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marL="342900" indent="-341313" algn="ctr">
              <a:spcBef>
                <a:spcPts val="375"/>
              </a:spcBef>
              <a:buSzPct val="10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/>
            </a:pPr>
            <a:r>
              <a:rPr lang="en-US" sz="1500">
                <a:solidFill>
                  <a:srgbClr val="FFFFFF"/>
                </a:solidFill>
                <a:latin typeface="HelveticaNeueLT Pro 77 BdCn" charset="0"/>
                <a:ea typeface="Osaka" charset="0"/>
              </a:rPr>
              <a:t>www.sparkfun.com</a:t>
            </a:r>
          </a:p>
          <a:p>
            <a:pPr marL="342900" indent="-341313" algn="ctr">
              <a:spcBef>
                <a:spcPts val="375"/>
              </a:spcBef>
              <a:buSzPct val="10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/>
            </a:pPr>
            <a:r>
              <a:rPr lang="en-US" sz="1500">
                <a:solidFill>
                  <a:srgbClr val="FFFFFF"/>
                </a:solidFill>
                <a:latin typeface="HelveticaNeueLT Pro 77 BdCn" charset="0"/>
                <a:ea typeface="Osaka" charset="0"/>
              </a:rPr>
              <a:t>6175 Longbow Drive, Suite 200</a:t>
            </a:r>
          </a:p>
          <a:p>
            <a:pPr marL="342900" indent="-341313" algn="ctr">
              <a:spcBef>
                <a:spcPts val="375"/>
              </a:spcBef>
              <a:buSzPct val="10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/>
            </a:pPr>
            <a:r>
              <a:rPr lang="en-US" sz="1500">
                <a:solidFill>
                  <a:srgbClr val="FFFFFF"/>
                </a:solidFill>
                <a:latin typeface="HelveticaNeueLT Pro 77 BdCn" charset="0"/>
                <a:ea typeface="Osaka" charset="0"/>
              </a:rPr>
              <a:t>Boulder, Colorado 80301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arkfun Template">
  <a:themeElements>
    <a:clrScheme name="Custom 1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00"/>
      </a:folHlink>
    </a:clrScheme>
    <a:fontScheme name="Office Theme">
      <a:majorFont>
        <a:latin typeface="HelveticaNeueLT Pro 77 BdCn"/>
        <a:ea typeface="Osaka"/>
        <a:cs typeface="Osaka"/>
      </a:majorFont>
      <a:minorFont>
        <a:latin typeface="HelveticaNeueLT Pro 77 BdCn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>
          <a:solidFill>
            <a:schemeClr val="tx1"/>
          </a:solidFill>
        </a:ln>
      </a:spPr>
      <a:bodyPr wrap="square" rtlCol="0" anchor="ctr">
        <a:spAutoFit/>
      </a:bodyPr>
      <a:lstStyle>
        <a:defPPr algn="ctr">
          <a:defRPr dirty="0">
            <a:solidFill>
              <a:schemeClr val="tx1"/>
            </a:solidFill>
          </a:defRPr>
        </a:defPPr>
      </a:lstStyle>
    </a:spDef>
    <a:lnDef>
      <a:spPr bwMode="auto">
        <a:solidFill>
          <a:srgbClr val="00B8FF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NeueLT Pro 77 BdCn"/>
        <a:ea typeface="Osaka"/>
        <a:cs typeface="Osaka"/>
      </a:majorFont>
      <a:minorFont>
        <a:latin typeface="HelveticaNeueLT Pro 77 BdCn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Sparkfun Template</Template>
  <TotalTime>5253</TotalTime>
  <Words>3061</Words>
  <Application>Microsoft Office PowerPoint</Application>
  <PresentationFormat>On-screen Show (4:3)</PresentationFormat>
  <Paragraphs>597</Paragraphs>
  <Slides>90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90</vt:i4>
      </vt:variant>
    </vt:vector>
  </HeadingPairs>
  <TitlesOfParts>
    <vt:vector size="104" baseType="lpstr">
      <vt:lpstr>Arial</vt:lpstr>
      <vt:lpstr>MS PGothic</vt:lpstr>
      <vt:lpstr>Osaka</vt:lpstr>
      <vt:lpstr>HelveticaNeueLT Pro 77 BdCn</vt:lpstr>
      <vt:lpstr>Times New Roman</vt:lpstr>
      <vt:lpstr>HelveticaNeueLT Pro 57 Cn</vt:lpstr>
      <vt:lpstr>Calibri</vt:lpstr>
      <vt:lpstr>Helvetica Neue</vt:lpstr>
      <vt:lpstr>Lucida Sans Unicode</vt:lpstr>
      <vt:lpstr>Wingdings</vt:lpstr>
      <vt:lpstr>Courier New</vt:lpstr>
      <vt:lpstr>Sparkfun Template</vt:lpstr>
      <vt:lpstr>Custom Design</vt:lpstr>
      <vt:lpstr>1_Office Theme</vt:lpstr>
      <vt:lpstr>Intro to Arduino</vt:lpstr>
      <vt:lpstr>Overview of Class</vt:lpstr>
      <vt:lpstr>Arduino Board</vt:lpstr>
      <vt:lpstr>Arduino…</vt:lpstr>
      <vt:lpstr>Getting Started</vt:lpstr>
      <vt:lpstr>PowerPoint Presentation</vt:lpstr>
      <vt:lpstr>PowerPoint Presentation</vt:lpstr>
      <vt:lpstr>PowerPoint Presentation</vt:lpstr>
      <vt:lpstr>Go ahead and plug your board in!</vt:lpstr>
      <vt:lpstr>Arduino Shields</vt:lpstr>
      <vt:lpstr>Arduino Shields</vt:lpstr>
      <vt:lpstr>SIK Components</vt:lpstr>
      <vt:lpstr>SIK Components</vt:lpstr>
      <vt:lpstr>SIK Components</vt:lpstr>
      <vt:lpstr>SIK Components</vt:lpstr>
      <vt:lpstr>PowerPoint Presentation</vt:lpstr>
      <vt:lpstr>Electricity \ Electronics Basic Concept Review</vt:lpstr>
      <vt:lpstr>Ohm’s Law</vt:lpstr>
      <vt:lpstr>Electrical Properties</vt:lpstr>
      <vt:lpstr>Current Flow Analogy</vt:lpstr>
      <vt:lpstr>Voltage Analogy</vt:lpstr>
      <vt:lpstr>Resistance Analogy</vt:lpstr>
      <vt:lpstr>Continuity – Is it a Circuit?</vt:lpstr>
      <vt:lpstr>Measuring Electricity – Voltage</vt:lpstr>
      <vt:lpstr>Measuring Electricity -- Current</vt:lpstr>
      <vt:lpstr>Measuring Electricity -- Resistance</vt:lpstr>
      <vt:lpstr>Prototyping Circuits  Solderless Breadboard</vt:lpstr>
      <vt:lpstr>What’s a Breadboard?</vt:lpstr>
      <vt:lpstr>Solderless Breadboard</vt:lpstr>
      <vt:lpstr>Using the Breadboard to built a simple circuit</vt:lpstr>
      <vt:lpstr>Fritzing View of Breadboard Circuit</vt:lpstr>
      <vt:lpstr>Adding control – let’s use the Arduino and start programming!!!</vt:lpstr>
      <vt:lpstr>Concepts: INPUT vs. OUTPUT</vt:lpstr>
      <vt:lpstr>Concepts: INPUT vs. OUTPUT</vt:lpstr>
      <vt:lpstr>Concepts: Analog vs. Digital</vt:lpstr>
      <vt:lpstr>Open up Arduino</vt:lpstr>
      <vt:lpstr>Arduino  Integrated Development Environment (IDE)</vt:lpstr>
      <vt:lpstr>Settings:  Tools  Serial Port</vt:lpstr>
      <vt:lpstr>Settings:  Tools  Board</vt:lpstr>
      <vt:lpstr>Arduino &amp; Arduino Compatible Boards</vt:lpstr>
      <vt:lpstr>PowerPoint Presentation</vt:lpstr>
      <vt:lpstr>Let’s get to coding…</vt:lpstr>
      <vt:lpstr>Comments, Comments, Comments</vt:lpstr>
      <vt:lpstr>PowerPoint Presentation</vt:lpstr>
      <vt:lpstr>Three commands to know…</vt:lpstr>
      <vt:lpstr>Project #1: Wiring Diagram</vt:lpstr>
      <vt:lpstr>A few simple challenges Let’s make LED#13 blink!</vt:lpstr>
      <vt:lpstr>Try adding other LEDs</vt:lpstr>
      <vt:lpstr>Programming Concepts:  Variables</vt:lpstr>
      <vt:lpstr>Programming Concepts:  Variable Types</vt:lpstr>
      <vt:lpstr>Fading in and Fading Out  (Analog or Digital?)</vt:lpstr>
      <vt:lpstr>Concepts: Analog vs. Digital</vt:lpstr>
      <vt:lpstr>Project #2 – Fading Introducing a new command…</vt:lpstr>
      <vt:lpstr>Move one of your LED pins over to Pin 9</vt:lpstr>
      <vt:lpstr>Fade - Code Review</vt:lpstr>
      <vt:lpstr>Fade - Code Review</vt:lpstr>
      <vt:lpstr>Project# 2 -- Fading</vt:lpstr>
      <vt:lpstr>Color Mixing Tri-color LED</vt:lpstr>
      <vt:lpstr>Project 3 – RGB LED</vt:lpstr>
      <vt:lpstr>How many unique colors can you create?</vt:lpstr>
      <vt:lpstr>RGB LED Color Mixing</vt:lpstr>
      <vt:lpstr>RGB LED Color Mixing</vt:lpstr>
      <vt:lpstr>Project: Mood Lamp / Light Sculpture</vt:lpstr>
      <vt:lpstr>Napkin Schematics</vt:lpstr>
      <vt:lpstr>Napkin Schematics</vt:lpstr>
      <vt:lpstr>Driving Motors or other High Current Loads</vt:lpstr>
      <vt:lpstr>Input</vt:lpstr>
      <vt:lpstr>Project #4 – Digital Input</vt:lpstr>
      <vt:lpstr>Digital Sensors (a.k.a. Switches) Pull-up Resistor (circuit)</vt:lpstr>
      <vt:lpstr>Digital Sensors (a.k.a. Switches) Add an indicator LED to Pin 13</vt:lpstr>
      <vt:lpstr>Digital Input</vt:lpstr>
      <vt:lpstr>Digital Sensors</vt:lpstr>
      <vt:lpstr>PowerPoint Presentation</vt:lpstr>
      <vt:lpstr>Programming:  Conditional Statements if()</vt:lpstr>
      <vt:lpstr>Programming:  Conditional Statements if()</vt:lpstr>
      <vt:lpstr>Boolean Operators</vt:lpstr>
      <vt:lpstr>Trimpot (Potentiometer) Variable Resistor</vt:lpstr>
      <vt:lpstr>Analog Sensors 3 Pin Potentiometer = var. resistor (circuit) a.k.a. Voltage Divider Circuit</vt:lpstr>
      <vt:lpstr>Ohms Law… (just the basics) Actually, this is the “voltage divider”</vt:lpstr>
      <vt:lpstr>analogRead()</vt:lpstr>
      <vt:lpstr>Using Serial Communication</vt:lpstr>
      <vt:lpstr>Serial Monitor &amp; analogRead()</vt:lpstr>
      <vt:lpstr>Serial Monitor &amp; analogRead()</vt:lpstr>
      <vt:lpstr>Analog Sensors 2 Pin Analog Sensors = var. resistor</vt:lpstr>
      <vt:lpstr>Analog Sensors</vt:lpstr>
      <vt:lpstr>Additional Serial Communication Sending a Message</vt:lpstr>
      <vt:lpstr>PowerPoint Presentation</vt:lpstr>
      <vt:lpstr>Serial Communication: Serial Debugging </vt:lpstr>
      <vt:lpstr>Serial Communication: Serial Troubleshooting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Arduino</dc:title>
  <dc:creator>Brian Huang</dc:creator>
  <cp:lastModifiedBy>John Hribar</cp:lastModifiedBy>
  <cp:revision>84</cp:revision>
  <cp:lastPrinted>1601-01-01T00:00:00Z</cp:lastPrinted>
  <dcterms:created xsi:type="dcterms:W3CDTF">2013-07-03T22:05:59Z</dcterms:created>
  <dcterms:modified xsi:type="dcterms:W3CDTF">2023-09-01T17:00:03Z</dcterms:modified>
</cp:coreProperties>
</file>